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png" ContentType="image/png"/>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diagrams/quickStyle1.xml" ContentType="application/vnd.openxmlformats-officedocument.drawingml.diagramStyle+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39" r:id="rId2"/>
  </p:sldMasterIdLst>
  <p:notesMasterIdLst>
    <p:notesMasterId r:id="rId28"/>
  </p:notesMasterIdLst>
  <p:handoutMasterIdLst>
    <p:handoutMasterId r:id="rId29"/>
  </p:handoutMasterIdLst>
  <p:sldIdLst>
    <p:sldId id="352" r:id="rId3"/>
    <p:sldId id="402" r:id="rId4"/>
    <p:sldId id="436" r:id="rId5"/>
    <p:sldId id="432" r:id="rId6"/>
    <p:sldId id="448" r:id="rId7"/>
    <p:sldId id="435" r:id="rId8"/>
    <p:sldId id="425" r:id="rId9"/>
    <p:sldId id="428" r:id="rId10"/>
    <p:sldId id="419" r:id="rId11"/>
    <p:sldId id="431" r:id="rId12"/>
    <p:sldId id="450" r:id="rId13"/>
    <p:sldId id="412" r:id="rId14"/>
    <p:sldId id="411" r:id="rId15"/>
    <p:sldId id="439" r:id="rId16"/>
    <p:sldId id="413" r:id="rId17"/>
    <p:sldId id="427" r:id="rId18"/>
    <p:sldId id="437" r:id="rId19"/>
    <p:sldId id="444" r:id="rId20"/>
    <p:sldId id="442" r:id="rId21"/>
    <p:sldId id="449" r:id="rId22"/>
    <p:sldId id="443" r:id="rId23"/>
    <p:sldId id="451" r:id="rId24"/>
    <p:sldId id="417" r:id="rId25"/>
    <p:sldId id="416" r:id="rId26"/>
    <p:sldId id="421" r:id="rId27"/>
  </p:sldIdLst>
  <p:sldSz cx="9144000" cy="6858000" type="screen4x3"/>
  <p:notesSz cx="6648450" cy="97742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xmlns="">
        <p14:section name="Numatytoji sekcija" id="{51CED7C7-9EC7-4944-A385-538466889FA6}">
          <p14:sldIdLst>
            <p14:sldId id="352"/>
            <p14:sldId id="402"/>
            <p14:sldId id="436"/>
            <p14:sldId id="432"/>
            <p14:sldId id="448"/>
            <p14:sldId id="435"/>
            <p14:sldId id="425"/>
            <p14:sldId id="428"/>
            <p14:sldId id="419"/>
            <p14:sldId id="431"/>
            <p14:sldId id="450"/>
            <p14:sldId id="412"/>
            <p14:sldId id="411"/>
            <p14:sldId id="439"/>
            <p14:sldId id="413"/>
            <p14:sldId id="427"/>
            <p14:sldId id="437"/>
            <p14:sldId id="444"/>
            <p14:sldId id="442"/>
            <p14:sldId id="449"/>
            <p14:sldId id="443"/>
            <p14:sldId id="451"/>
            <p14:sldId id="417"/>
            <p14:sldId id="416"/>
            <p14:sldId id="421"/>
          </p14:sldIdLst>
        </p14:section>
        <p14:section name="Sekcija be pavadinimo" id="{5DB85510-76C4-4A56-88FB-F359041EC99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FFC1"/>
    <a:srgbClr val="007456"/>
    <a:srgbClr val="759D45"/>
    <a:srgbClr val="B3FC30"/>
    <a:srgbClr val="642D5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Vidutinis stilius 2 – paryškinima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Vidutinis stilius 3 – paryškinima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Vidutinis stilius 3 – paryškinima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2897" autoAdjust="0"/>
  </p:normalViewPr>
  <p:slideViewPr>
    <p:cSldViewPr>
      <p:cViewPr varScale="1">
        <p:scale>
          <a:sx n="64" d="100"/>
          <a:sy n="64" d="100"/>
        </p:scale>
        <p:origin x="-1344" y="-102"/>
      </p:cViewPr>
      <p:guideLst>
        <p:guide orient="horz" pos="2160"/>
        <p:guide pos="2880"/>
      </p:guideLst>
    </p:cSldViewPr>
  </p:slideViewPr>
  <p:outlineViewPr>
    <p:cViewPr>
      <p:scale>
        <a:sx n="33" d="100"/>
        <a:sy n="33" d="100"/>
      </p:scale>
      <p:origin x="0" y="360"/>
    </p:cViewPr>
  </p:outlineViewPr>
  <p:notesTextViewPr>
    <p:cViewPr>
      <p:scale>
        <a:sx n="100" d="100"/>
        <a:sy n="100" d="100"/>
      </p:scale>
      <p:origin x="0" y="0"/>
    </p:cViewPr>
  </p:notesTextViewPr>
  <p:sorterViewPr>
    <p:cViewPr>
      <p:scale>
        <a:sx n="100" d="100"/>
        <a:sy n="100" d="100"/>
      </p:scale>
      <p:origin x="0" y="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view3D>
      <c:rAngAx val="1"/>
    </c:view3D>
    <c:plotArea>
      <c:layout/>
      <c:bar3DChart>
        <c:barDir val="col"/>
        <c:grouping val="clustered"/>
        <c:ser>
          <c:idx val="0"/>
          <c:order val="0"/>
          <c:tx>
            <c:strRef>
              <c:f>Lapas1!$B$1</c:f>
              <c:strCache>
                <c:ptCount val="1"/>
                <c:pt idx="0">
                  <c:v>2014</c:v>
                </c:pt>
              </c:strCache>
            </c:strRef>
          </c:tx>
          <c:dLbls>
            <c:txPr>
              <a:bodyPr/>
              <a:lstStyle/>
              <a:p>
                <a:pPr>
                  <a:defRPr b="1"/>
                </a:pPr>
                <a:endParaRPr lang="en-US"/>
              </a:p>
            </c:txPr>
            <c:showVal val="1"/>
          </c:dLbls>
          <c:cat>
            <c:strRef>
              <c:f>Lapas1!$A$2:$A$8</c:f>
              <c:strCache>
                <c:ptCount val="7"/>
                <c:pt idx="0">
                  <c:v>Vilniaus TLK</c:v>
                </c:pt>
                <c:pt idx="1">
                  <c:v>Kauno TLK</c:v>
                </c:pt>
                <c:pt idx="2">
                  <c:v>Klaipėdos TLK</c:v>
                </c:pt>
                <c:pt idx="3">
                  <c:v>Šiaulių TLK</c:v>
                </c:pt>
                <c:pt idx="4">
                  <c:v>Panevėžio TLK</c:v>
                </c:pt>
                <c:pt idx="5">
                  <c:v>VLK</c:v>
                </c:pt>
                <c:pt idx="6">
                  <c:v>Viso</c:v>
                </c:pt>
              </c:strCache>
            </c:strRef>
          </c:cat>
          <c:val>
            <c:numRef>
              <c:f>Lapas1!$B$2:$B$8</c:f>
              <c:numCache>
                <c:formatCode>General</c:formatCode>
                <c:ptCount val="7"/>
                <c:pt idx="0">
                  <c:v>25</c:v>
                </c:pt>
                <c:pt idx="1">
                  <c:v>4</c:v>
                </c:pt>
                <c:pt idx="2">
                  <c:v>12</c:v>
                </c:pt>
                <c:pt idx="3">
                  <c:v>6</c:v>
                </c:pt>
                <c:pt idx="4">
                  <c:v>4</c:v>
                </c:pt>
                <c:pt idx="5">
                  <c:v>2</c:v>
                </c:pt>
                <c:pt idx="6">
                  <c:v>53</c:v>
                </c:pt>
              </c:numCache>
            </c:numRef>
          </c:val>
        </c:ser>
        <c:ser>
          <c:idx val="1"/>
          <c:order val="1"/>
          <c:tx>
            <c:strRef>
              <c:f>Lapas1!$C$1</c:f>
              <c:strCache>
                <c:ptCount val="1"/>
                <c:pt idx="0">
                  <c:v>2015</c:v>
                </c:pt>
              </c:strCache>
            </c:strRef>
          </c:tx>
          <c:dLbls>
            <c:txPr>
              <a:bodyPr/>
              <a:lstStyle/>
              <a:p>
                <a:pPr>
                  <a:defRPr b="1"/>
                </a:pPr>
                <a:endParaRPr lang="en-US"/>
              </a:p>
            </c:txPr>
            <c:showVal val="1"/>
          </c:dLbls>
          <c:cat>
            <c:strRef>
              <c:f>Lapas1!$A$2:$A$8</c:f>
              <c:strCache>
                <c:ptCount val="7"/>
                <c:pt idx="0">
                  <c:v>Vilniaus TLK</c:v>
                </c:pt>
                <c:pt idx="1">
                  <c:v>Kauno TLK</c:v>
                </c:pt>
                <c:pt idx="2">
                  <c:v>Klaipėdos TLK</c:v>
                </c:pt>
                <c:pt idx="3">
                  <c:v>Šiaulių TLK</c:v>
                </c:pt>
                <c:pt idx="4">
                  <c:v>Panevėžio TLK</c:v>
                </c:pt>
                <c:pt idx="5">
                  <c:v>VLK</c:v>
                </c:pt>
                <c:pt idx="6">
                  <c:v>Viso</c:v>
                </c:pt>
              </c:strCache>
            </c:strRef>
          </c:cat>
          <c:val>
            <c:numRef>
              <c:f>Lapas1!$C$2:$C$8</c:f>
              <c:numCache>
                <c:formatCode>General</c:formatCode>
                <c:ptCount val="7"/>
                <c:pt idx="0">
                  <c:v>40</c:v>
                </c:pt>
                <c:pt idx="1">
                  <c:v>13</c:v>
                </c:pt>
                <c:pt idx="2">
                  <c:v>7</c:v>
                </c:pt>
                <c:pt idx="3">
                  <c:v>14</c:v>
                </c:pt>
                <c:pt idx="4">
                  <c:v>6</c:v>
                </c:pt>
                <c:pt idx="5">
                  <c:v>6</c:v>
                </c:pt>
                <c:pt idx="6">
                  <c:v>86</c:v>
                </c:pt>
              </c:numCache>
            </c:numRef>
          </c:val>
        </c:ser>
        <c:dLbls>
          <c:showVal val="1"/>
        </c:dLbls>
        <c:shape val="cylinder"/>
        <c:axId val="87741568"/>
        <c:axId val="87743104"/>
        <c:axId val="0"/>
      </c:bar3DChart>
      <c:catAx>
        <c:axId val="87741568"/>
        <c:scaling>
          <c:orientation val="minMax"/>
        </c:scaling>
        <c:axPos val="b"/>
        <c:numFmt formatCode="General" sourceLinked="1"/>
        <c:majorTickMark val="none"/>
        <c:tickLblPos val="nextTo"/>
        <c:txPr>
          <a:bodyPr/>
          <a:lstStyle/>
          <a:p>
            <a:pPr>
              <a:defRPr b="1"/>
            </a:pPr>
            <a:endParaRPr lang="en-US"/>
          </a:p>
        </c:txPr>
        <c:crossAx val="87743104"/>
        <c:crosses val="autoZero"/>
        <c:auto val="1"/>
        <c:lblAlgn val="ctr"/>
        <c:lblOffset val="100"/>
      </c:catAx>
      <c:valAx>
        <c:axId val="87743104"/>
        <c:scaling>
          <c:orientation val="minMax"/>
        </c:scaling>
        <c:delete val="1"/>
        <c:axPos val="l"/>
        <c:numFmt formatCode="General" sourceLinked="1"/>
        <c:tickLblPos val="none"/>
        <c:crossAx val="87741568"/>
        <c:crosses val="autoZero"/>
        <c:crossBetween val="between"/>
      </c:valAx>
    </c:plotArea>
    <c:legend>
      <c:legendPos val="t"/>
      <c:txPr>
        <a:bodyPr/>
        <a:lstStyle/>
        <a:p>
          <a:pPr>
            <a:defRPr b="1"/>
          </a:pPr>
          <a:endParaRPr lang="en-US"/>
        </a:p>
      </c:txPr>
    </c:legend>
    <c:plotVisOnly val="1"/>
    <c:dispBlanksAs val="gap"/>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85223B-BD3C-4357-858E-41A884B9CB9D}"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lt-LT"/>
        </a:p>
      </dgm:t>
    </dgm:pt>
    <dgm:pt modelId="{C9DF973E-701C-4BFB-810E-6C2DD43D4018}">
      <dgm:prSet phldrT="[Tekstas]" custT="1"/>
      <dgm:spPr/>
      <dgm:t>
        <a:bodyPr/>
        <a:lstStyle/>
        <a:p>
          <a:r>
            <a:rPr lang="lt-LT" sz="2000" b="1" dirty="0" smtClean="0">
              <a:solidFill>
                <a:schemeClr val="tx1"/>
              </a:solidFill>
            </a:rPr>
            <a:t>TARPVALSTYBINĖ </a:t>
          </a:r>
        </a:p>
        <a:p>
          <a:r>
            <a:rPr lang="lt-LT" sz="2000" b="1" dirty="0" smtClean="0">
              <a:solidFill>
                <a:schemeClr val="tx1"/>
              </a:solidFill>
            </a:rPr>
            <a:t>SVEIKATOS </a:t>
          </a:r>
          <a:endParaRPr lang="en-US" sz="2000" b="1" dirty="0" smtClean="0">
            <a:solidFill>
              <a:schemeClr val="tx1"/>
            </a:solidFill>
          </a:endParaRPr>
        </a:p>
        <a:p>
          <a:r>
            <a:rPr lang="lt-LT" sz="2000" b="1" dirty="0" smtClean="0">
              <a:solidFill>
                <a:schemeClr val="tx1"/>
              </a:solidFill>
            </a:rPr>
            <a:t>PRIEŽIŪRA </a:t>
          </a:r>
          <a:endParaRPr lang="lt-LT" sz="2000" b="1" dirty="0">
            <a:solidFill>
              <a:schemeClr val="tx1"/>
            </a:solidFill>
          </a:endParaRPr>
        </a:p>
      </dgm:t>
    </dgm:pt>
    <dgm:pt modelId="{831C7356-87AF-4372-AC0F-1FCA452EB136}" type="parTrans" cxnId="{E9000C19-3352-49CA-85A4-ECE91224A36E}">
      <dgm:prSet/>
      <dgm:spPr/>
      <dgm:t>
        <a:bodyPr/>
        <a:lstStyle/>
        <a:p>
          <a:endParaRPr lang="lt-LT"/>
        </a:p>
      </dgm:t>
    </dgm:pt>
    <dgm:pt modelId="{9082C4CB-9B3F-44F1-85E5-50729C3E86B3}" type="sibTrans" cxnId="{E9000C19-3352-49CA-85A4-ECE91224A36E}">
      <dgm:prSet/>
      <dgm:spPr/>
      <dgm:t>
        <a:bodyPr/>
        <a:lstStyle/>
        <a:p>
          <a:endParaRPr lang="lt-LT"/>
        </a:p>
      </dgm:t>
    </dgm:pt>
    <dgm:pt modelId="{9B404398-C72D-4EE8-B4BF-A9AC654BFB4D}">
      <dgm:prSet phldrT="[Tekstas]" custT="1"/>
      <dgm:spPr/>
      <dgm:t>
        <a:bodyPr/>
        <a:lstStyle/>
        <a:p>
          <a:r>
            <a:rPr lang="lt-LT" sz="1400" b="1" dirty="0" smtClean="0">
              <a:solidFill>
                <a:schemeClr val="tx1"/>
              </a:solidFill>
            </a:rPr>
            <a:t>Pacientų teisė į saugias ir kokybiškas paslaugas kitose valstybėse narėse </a:t>
          </a:r>
          <a:endParaRPr lang="lt-LT" sz="1400" b="1" dirty="0">
            <a:solidFill>
              <a:schemeClr val="tx1"/>
            </a:solidFill>
            <a:latin typeface="+mn-lt"/>
          </a:endParaRPr>
        </a:p>
      </dgm:t>
    </dgm:pt>
    <dgm:pt modelId="{85842B5D-806C-4BCA-8C0C-8B49AAB1032A}" type="parTrans" cxnId="{37F3A903-D8F5-427A-B7C1-0861F291519E}">
      <dgm:prSet/>
      <dgm:spPr/>
      <dgm:t>
        <a:bodyPr/>
        <a:lstStyle/>
        <a:p>
          <a:endParaRPr lang="lt-LT"/>
        </a:p>
      </dgm:t>
    </dgm:pt>
    <dgm:pt modelId="{6C92F39D-39E8-4BAC-9141-B8A817FE40FB}" type="sibTrans" cxnId="{37F3A903-D8F5-427A-B7C1-0861F291519E}">
      <dgm:prSet/>
      <dgm:spPr/>
      <dgm:t>
        <a:bodyPr/>
        <a:lstStyle/>
        <a:p>
          <a:endParaRPr lang="lt-LT"/>
        </a:p>
      </dgm:t>
    </dgm:pt>
    <dgm:pt modelId="{589342D2-BDB5-48E9-935A-90E21055FA2C}">
      <dgm:prSet phldrT="[Tekstas]" custT="1"/>
      <dgm:spPr/>
      <dgm:t>
        <a:bodyPr/>
        <a:lstStyle/>
        <a:p>
          <a:endParaRPr lang="lt-LT"/>
        </a:p>
      </dgm:t>
    </dgm:pt>
    <dgm:pt modelId="{E2B5F57A-E089-4E93-B26E-6DB108A7FA68}" type="parTrans" cxnId="{4A0318F4-3B2A-4637-996A-E677C7B3837A}">
      <dgm:prSet/>
      <dgm:spPr/>
      <dgm:t>
        <a:bodyPr/>
        <a:lstStyle/>
        <a:p>
          <a:endParaRPr lang="lt-LT"/>
        </a:p>
      </dgm:t>
    </dgm:pt>
    <dgm:pt modelId="{EE440661-8EDC-4CDD-A31E-B3BE998E6740}" type="sibTrans" cxnId="{4A0318F4-3B2A-4637-996A-E677C7B3837A}">
      <dgm:prSet/>
      <dgm:spPr/>
      <dgm:t>
        <a:bodyPr/>
        <a:lstStyle/>
        <a:p>
          <a:endParaRPr lang="lt-LT"/>
        </a:p>
      </dgm:t>
    </dgm:pt>
    <dgm:pt modelId="{AC2D07FD-6956-4867-993D-876527D07CB6}">
      <dgm:prSet phldrT="[Tekstas]" phldr="1"/>
      <dgm:spPr/>
      <dgm:t>
        <a:bodyPr/>
        <a:lstStyle/>
        <a:p>
          <a:endParaRPr lang="lt-LT"/>
        </a:p>
      </dgm:t>
    </dgm:pt>
    <dgm:pt modelId="{4F7340F9-840A-4DC5-B928-A586AC69CFEA}" type="parTrans" cxnId="{F2EE825E-E091-4964-91B4-7246DFC614CF}">
      <dgm:prSet/>
      <dgm:spPr/>
      <dgm:t>
        <a:bodyPr/>
        <a:lstStyle/>
        <a:p>
          <a:endParaRPr lang="lt-LT"/>
        </a:p>
      </dgm:t>
    </dgm:pt>
    <dgm:pt modelId="{7BF9288B-9A4C-4B7C-A26E-B16FEF3D0CD3}" type="sibTrans" cxnId="{F2EE825E-E091-4964-91B4-7246DFC614CF}">
      <dgm:prSet/>
      <dgm:spPr/>
      <dgm:t>
        <a:bodyPr/>
        <a:lstStyle/>
        <a:p>
          <a:endParaRPr lang="lt-LT"/>
        </a:p>
      </dgm:t>
    </dgm:pt>
    <dgm:pt modelId="{8664F4BE-33D8-4BE4-899E-9B5C423E0FA7}">
      <dgm:prSet phldrT="[Tekstas]" phldr="1"/>
      <dgm:spPr/>
      <dgm:t>
        <a:bodyPr/>
        <a:lstStyle/>
        <a:p>
          <a:endParaRPr lang="lt-LT"/>
        </a:p>
      </dgm:t>
    </dgm:pt>
    <dgm:pt modelId="{7E6CE624-BCF0-4421-B11C-75B468C8AF8A}" type="parTrans" cxnId="{E622D00C-5F5D-48AB-A288-9339FC0BCCE9}">
      <dgm:prSet/>
      <dgm:spPr/>
      <dgm:t>
        <a:bodyPr/>
        <a:lstStyle/>
        <a:p>
          <a:endParaRPr lang="lt-LT"/>
        </a:p>
      </dgm:t>
    </dgm:pt>
    <dgm:pt modelId="{4BC68457-1D2C-47CE-B1AD-6CB026FB49F8}" type="sibTrans" cxnId="{E622D00C-5F5D-48AB-A288-9339FC0BCCE9}">
      <dgm:prSet/>
      <dgm:spPr/>
      <dgm:t>
        <a:bodyPr/>
        <a:lstStyle/>
        <a:p>
          <a:endParaRPr lang="lt-LT"/>
        </a:p>
      </dgm:t>
    </dgm:pt>
    <dgm:pt modelId="{C94F6DBC-197F-4FED-B8BC-124C1123FD12}">
      <dgm:prSet phldrT="[Tekstas]" phldr="1"/>
      <dgm:spPr/>
      <dgm:t>
        <a:bodyPr/>
        <a:lstStyle/>
        <a:p>
          <a:endParaRPr lang="lt-LT"/>
        </a:p>
      </dgm:t>
    </dgm:pt>
    <dgm:pt modelId="{F4C25494-E718-46C0-86F9-6708D22CF941}" type="parTrans" cxnId="{5C7C9DBB-3B49-454A-B476-818CF6AFCBC2}">
      <dgm:prSet/>
      <dgm:spPr/>
      <dgm:t>
        <a:bodyPr/>
        <a:lstStyle/>
        <a:p>
          <a:endParaRPr lang="lt-LT"/>
        </a:p>
      </dgm:t>
    </dgm:pt>
    <dgm:pt modelId="{0FB5C4B2-71E9-495E-8F94-0965D5DCAD5D}" type="sibTrans" cxnId="{5C7C9DBB-3B49-454A-B476-818CF6AFCBC2}">
      <dgm:prSet/>
      <dgm:spPr/>
      <dgm:t>
        <a:bodyPr/>
        <a:lstStyle/>
        <a:p>
          <a:endParaRPr lang="lt-LT"/>
        </a:p>
      </dgm:t>
    </dgm:pt>
    <dgm:pt modelId="{EDBC4FBF-9FE8-44B2-9B63-46E95CAA7C8C}">
      <dgm:prSet phldrT="[Tekstas]" phldr="1"/>
      <dgm:spPr/>
      <dgm:t>
        <a:bodyPr/>
        <a:lstStyle/>
        <a:p>
          <a:endParaRPr lang="lt-LT"/>
        </a:p>
      </dgm:t>
    </dgm:pt>
    <dgm:pt modelId="{19CAD6B5-F320-416B-9499-C650589DFB67}" type="parTrans" cxnId="{CE0BF8A5-C143-4C7A-BAB4-4D59342B94A4}">
      <dgm:prSet/>
      <dgm:spPr/>
      <dgm:t>
        <a:bodyPr/>
        <a:lstStyle/>
        <a:p>
          <a:endParaRPr lang="lt-LT"/>
        </a:p>
      </dgm:t>
    </dgm:pt>
    <dgm:pt modelId="{1CB25A13-D0E2-4191-AA2C-E4F0CB4971C1}" type="sibTrans" cxnId="{CE0BF8A5-C143-4C7A-BAB4-4D59342B94A4}">
      <dgm:prSet/>
      <dgm:spPr/>
      <dgm:t>
        <a:bodyPr/>
        <a:lstStyle/>
        <a:p>
          <a:endParaRPr lang="lt-LT"/>
        </a:p>
      </dgm:t>
    </dgm:pt>
    <dgm:pt modelId="{C50E2A88-1703-479A-810E-42F7B80ECECC}">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lt-LT" sz="1400" b="1" dirty="0" smtClean="0">
              <a:solidFill>
                <a:schemeClr val="tx1"/>
              </a:solidFill>
            </a:rPr>
            <a:t>Pacientų teisė į kompensavimą, gavus sveikatos priežiūros paslaugas kitoje ES šalyje</a:t>
          </a:r>
        </a:p>
        <a:p>
          <a:pPr defTabSz="622300">
            <a:lnSpc>
              <a:spcPct val="90000"/>
            </a:lnSpc>
            <a:spcBef>
              <a:spcPct val="0"/>
            </a:spcBef>
            <a:spcAft>
              <a:spcPct val="35000"/>
            </a:spcAft>
          </a:pPr>
          <a:endParaRPr lang="lt-LT" sz="1400" b="1" dirty="0">
            <a:solidFill>
              <a:schemeClr val="tx1"/>
            </a:solidFill>
          </a:endParaRPr>
        </a:p>
      </dgm:t>
    </dgm:pt>
    <dgm:pt modelId="{343CCA8E-9CAD-4999-95EC-D24554BDB179}" type="parTrans" cxnId="{9A96B2E4-76FF-480A-823D-1E43C9773E46}">
      <dgm:prSet/>
      <dgm:spPr/>
      <dgm:t>
        <a:bodyPr/>
        <a:lstStyle/>
        <a:p>
          <a:endParaRPr lang="lt-LT"/>
        </a:p>
      </dgm:t>
    </dgm:pt>
    <dgm:pt modelId="{DC1F8824-3A32-45AF-9DB1-04E0EEEC2980}" type="sibTrans" cxnId="{9A96B2E4-76FF-480A-823D-1E43C9773E46}">
      <dgm:prSet/>
      <dgm:spPr/>
      <dgm:t>
        <a:bodyPr/>
        <a:lstStyle/>
        <a:p>
          <a:endParaRPr lang="lt-LT"/>
        </a:p>
      </dgm:t>
    </dgm:pt>
    <dgm:pt modelId="{292F2958-89E4-48F3-B610-803ACC5AB78E}">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400" b="1" i="0" u="none" strike="noStrike" baseline="0" dirty="0" err="1" smtClean="0">
              <a:solidFill>
                <a:schemeClr val="tx1"/>
              </a:solidFill>
              <a:latin typeface="+mn-lt"/>
              <a:ea typeface="+mn-ea"/>
              <a:cs typeface="+mn-cs"/>
            </a:rPr>
            <a:t>Kokyb</a:t>
          </a:r>
          <a:r>
            <a:rPr lang="lt-LT" sz="1400" b="1" i="0" u="none" strike="noStrike" baseline="0" dirty="0" smtClean="0">
              <a:solidFill>
                <a:schemeClr val="tx1"/>
              </a:solidFill>
              <a:latin typeface="+mn-lt"/>
              <a:ea typeface="+mn-ea"/>
              <a:cs typeface="+mn-cs"/>
            </a:rPr>
            <a:t>ės ir saugos standartai</a:t>
          </a:r>
          <a:endParaRPr lang="lt-LT" sz="1400" b="1" dirty="0" smtClean="0"/>
        </a:p>
        <a:p>
          <a:pPr defTabSz="622300">
            <a:lnSpc>
              <a:spcPct val="90000"/>
            </a:lnSpc>
            <a:spcBef>
              <a:spcPct val="0"/>
            </a:spcBef>
            <a:spcAft>
              <a:spcPct val="35000"/>
            </a:spcAft>
          </a:pPr>
          <a:endParaRPr lang="lt-LT" sz="1400" b="1" dirty="0"/>
        </a:p>
      </dgm:t>
    </dgm:pt>
    <dgm:pt modelId="{ED0AA355-79CC-4E96-9D8A-A4F3AF690960}" type="parTrans" cxnId="{D4EB80A1-916E-411C-88B7-E76EFC4207FE}">
      <dgm:prSet/>
      <dgm:spPr/>
      <dgm:t>
        <a:bodyPr/>
        <a:lstStyle/>
        <a:p>
          <a:endParaRPr lang="lt-LT"/>
        </a:p>
      </dgm:t>
    </dgm:pt>
    <dgm:pt modelId="{C69C24AB-DD26-4571-A6BF-93391449CBAE}" type="sibTrans" cxnId="{D4EB80A1-916E-411C-88B7-E76EFC4207FE}">
      <dgm:prSet/>
      <dgm:spPr/>
      <dgm:t>
        <a:bodyPr/>
        <a:lstStyle/>
        <a:p>
          <a:endParaRPr lang="lt-LT"/>
        </a:p>
      </dgm:t>
    </dgm:pt>
    <dgm:pt modelId="{745192B9-3061-46D6-A979-56C0CA76C40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lt-LT" sz="1400" b="1" dirty="0" smtClean="0">
              <a:solidFill>
                <a:schemeClr val="tx1"/>
              </a:solidFill>
            </a:rPr>
            <a:t>Pacientų teisė pasirinkti paslaugų teikėją</a:t>
          </a:r>
        </a:p>
        <a:p>
          <a:pPr defTabSz="711200">
            <a:lnSpc>
              <a:spcPct val="90000"/>
            </a:lnSpc>
            <a:spcBef>
              <a:spcPct val="0"/>
            </a:spcBef>
            <a:spcAft>
              <a:spcPct val="35000"/>
            </a:spcAft>
          </a:pPr>
          <a:endParaRPr lang="lt-LT" sz="1600" b="1" dirty="0"/>
        </a:p>
      </dgm:t>
    </dgm:pt>
    <dgm:pt modelId="{F39FF070-C83E-47F8-A2E4-39D6CB80AF57}" type="parTrans" cxnId="{8C3BBBEC-FD71-4F04-8647-EFCFA16CB4B8}">
      <dgm:prSet/>
      <dgm:spPr/>
      <dgm:t>
        <a:bodyPr/>
        <a:lstStyle/>
        <a:p>
          <a:endParaRPr lang="lt-LT"/>
        </a:p>
      </dgm:t>
    </dgm:pt>
    <dgm:pt modelId="{28F6179C-143D-48CE-B881-2BCD882ED300}" type="sibTrans" cxnId="{8C3BBBEC-FD71-4F04-8647-EFCFA16CB4B8}">
      <dgm:prSet/>
      <dgm:spPr/>
      <dgm:t>
        <a:bodyPr/>
        <a:lstStyle/>
        <a:p>
          <a:endParaRPr lang="lt-LT"/>
        </a:p>
      </dgm:t>
    </dgm:pt>
    <dgm:pt modelId="{085AE14E-8813-4205-88C3-F44D5473EDE6}">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lt-LT" sz="1400" b="1" i="0" u="none" strike="noStrike" baseline="0" dirty="0" smtClean="0">
              <a:solidFill>
                <a:schemeClr val="tx1"/>
              </a:solidFill>
              <a:latin typeface="+mn-lt"/>
              <a:ea typeface="+mn-ea"/>
              <a:cs typeface="+mn-cs"/>
            </a:rPr>
            <a:t>Išankstinio leidimo suteikimo procedūros</a:t>
          </a:r>
          <a:endParaRPr lang="lt-LT" sz="1400" b="1" dirty="0" smtClean="0"/>
        </a:p>
        <a:p>
          <a:pPr defTabSz="444500">
            <a:lnSpc>
              <a:spcPct val="90000"/>
            </a:lnSpc>
            <a:spcBef>
              <a:spcPct val="0"/>
            </a:spcBef>
            <a:spcAft>
              <a:spcPct val="35000"/>
            </a:spcAft>
          </a:pPr>
          <a:endParaRPr lang="lt-LT" sz="1000" b="1" dirty="0"/>
        </a:p>
      </dgm:t>
    </dgm:pt>
    <dgm:pt modelId="{3FCB034F-B97D-48D0-ADDE-7E788EE07740}" type="parTrans" cxnId="{4D5FA4DC-4625-4989-8B02-CDC3ACC90B2B}">
      <dgm:prSet/>
      <dgm:spPr/>
      <dgm:t>
        <a:bodyPr/>
        <a:lstStyle/>
        <a:p>
          <a:endParaRPr lang="lt-LT"/>
        </a:p>
      </dgm:t>
    </dgm:pt>
    <dgm:pt modelId="{B481F663-DD51-430D-8DA4-20E172BE693F}" type="sibTrans" cxnId="{4D5FA4DC-4625-4989-8B02-CDC3ACC90B2B}">
      <dgm:prSet/>
      <dgm:spPr/>
      <dgm:t>
        <a:bodyPr/>
        <a:lstStyle/>
        <a:p>
          <a:endParaRPr lang="lt-LT"/>
        </a:p>
      </dgm:t>
    </dgm:pt>
    <dgm:pt modelId="{FB5F3B84-2635-44A2-B094-676977C12CA9}">
      <dgm:prSet/>
      <dgm:spPr/>
      <dgm:t>
        <a:bodyPr/>
        <a:lstStyle/>
        <a:p>
          <a:endParaRPr lang="lt-LT"/>
        </a:p>
      </dgm:t>
    </dgm:pt>
    <dgm:pt modelId="{7AB8D6DF-9DF4-4A36-9782-C3793382013F}" type="parTrans" cxnId="{E84FF44B-A0C1-4F85-87B2-8346BF7C0A02}">
      <dgm:prSet/>
      <dgm:spPr/>
      <dgm:t>
        <a:bodyPr/>
        <a:lstStyle/>
        <a:p>
          <a:endParaRPr lang="lt-LT"/>
        </a:p>
      </dgm:t>
    </dgm:pt>
    <dgm:pt modelId="{297EDE13-36ED-4BD4-9760-760DC1920504}" type="sibTrans" cxnId="{E84FF44B-A0C1-4F85-87B2-8346BF7C0A02}">
      <dgm:prSet/>
      <dgm:spPr/>
      <dgm:t>
        <a:bodyPr/>
        <a:lstStyle/>
        <a:p>
          <a:endParaRPr lang="lt-LT"/>
        </a:p>
      </dgm:t>
    </dgm:pt>
    <dgm:pt modelId="{F68FB518-5750-497B-8181-EF5C6FAD0BF9}">
      <dgm:prSet/>
      <dgm:spPr/>
      <dgm:t>
        <a:bodyPr/>
        <a:lstStyle/>
        <a:p>
          <a:endParaRPr lang="lt-LT"/>
        </a:p>
      </dgm:t>
    </dgm:pt>
    <dgm:pt modelId="{0D1D558A-D172-44AC-9BE0-1E7E8720C4AC}" type="parTrans" cxnId="{33667921-DD36-42F2-B076-F1B43C3A7B25}">
      <dgm:prSet/>
      <dgm:spPr/>
      <dgm:t>
        <a:bodyPr/>
        <a:lstStyle/>
        <a:p>
          <a:endParaRPr lang="lt-LT"/>
        </a:p>
      </dgm:t>
    </dgm:pt>
    <dgm:pt modelId="{DC8593A5-3778-445B-8EFA-D1BA40166478}" type="sibTrans" cxnId="{33667921-DD36-42F2-B076-F1B43C3A7B25}">
      <dgm:prSet/>
      <dgm:spPr/>
      <dgm:t>
        <a:bodyPr/>
        <a:lstStyle/>
        <a:p>
          <a:endParaRPr lang="lt-LT"/>
        </a:p>
      </dgm:t>
    </dgm:pt>
    <dgm:pt modelId="{F9C75D6D-281A-40AF-9DF8-7A958CAAC872}">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lt-LT" sz="1400" b="1" dirty="0" smtClean="0">
              <a:solidFill>
                <a:schemeClr val="tx1"/>
              </a:solidFill>
            </a:rPr>
            <a:t>Galimybė gauti Informaciją  ES šalyse įsteigtuose  nacionaliniuose centruose</a:t>
          </a:r>
        </a:p>
        <a:p>
          <a:pPr defTabSz="622300">
            <a:lnSpc>
              <a:spcPct val="90000"/>
            </a:lnSpc>
            <a:spcBef>
              <a:spcPct val="0"/>
            </a:spcBef>
            <a:spcAft>
              <a:spcPct val="35000"/>
            </a:spcAft>
          </a:pPr>
          <a:endParaRPr lang="lt-LT" sz="1400" b="1" dirty="0">
            <a:solidFill>
              <a:schemeClr val="tx1"/>
            </a:solidFill>
          </a:endParaRPr>
        </a:p>
      </dgm:t>
    </dgm:pt>
    <dgm:pt modelId="{8D8BF344-ADF1-4124-AE7F-E537646F0AE0}" type="parTrans" cxnId="{2844E2B9-E723-4680-AD76-3190C00E85FE}">
      <dgm:prSet/>
      <dgm:spPr/>
      <dgm:t>
        <a:bodyPr/>
        <a:lstStyle/>
        <a:p>
          <a:endParaRPr lang="lt-LT"/>
        </a:p>
      </dgm:t>
    </dgm:pt>
    <dgm:pt modelId="{0B1D672E-231B-4ED3-B4CC-3C7FDA2174CA}" type="sibTrans" cxnId="{2844E2B9-E723-4680-AD76-3190C00E85FE}">
      <dgm:prSet/>
      <dgm:spPr/>
      <dgm:t>
        <a:bodyPr/>
        <a:lstStyle/>
        <a:p>
          <a:endParaRPr lang="lt-LT"/>
        </a:p>
      </dgm:t>
    </dgm:pt>
    <dgm:pt modelId="{2DF5CC3D-8B89-4650-BBF1-E33E4101372B}" type="pres">
      <dgm:prSet presAssocID="{B585223B-BD3C-4357-858E-41A884B9CB9D}" presName="Name0" presStyleCnt="0">
        <dgm:presLayoutVars>
          <dgm:chMax val="1"/>
          <dgm:chPref val="1"/>
          <dgm:dir/>
          <dgm:animOne val="branch"/>
          <dgm:animLvl val="lvl"/>
        </dgm:presLayoutVars>
      </dgm:prSet>
      <dgm:spPr/>
      <dgm:t>
        <a:bodyPr/>
        <a:lstStyle/>
        <a:p>
          <a:endParaRPr lang="lt-LT"/>
        </a:p>
      </dgm:t>
    </dgm:pt>
    <dgm:pt modelId="{F55B1AAB-C051-486C-8761-1CDE62075E36}" type="pres">
      <dgm:prSet presAssocID="{C9DF973E-701C-4BFB-810E-6C2DD43D4018}" presName="Parent" presStyleLbl="node0" presStyleIdx="0" presStyleCnt="1" custScaleX="132171" custScaleY="128040" custLinFactNeighborX="-1368" custLinFactNeighborY="4173">
        <dgm:presLayoutVars>
          <dgm:chMax val="6"/>
          <dgm:chPref val="6"/>
        </dgm:presLayoutVars>
      </dgm:prSet>
      <dgm:spPr/>
      <dgm:t>
        <a:bodyPr/>
        <a:lstStyle/>
        <a:p>
          <a:endParaRPr lang="lt-LT"/>
        </a:p>
      </dgm:t>
    </dgm:pt>
    <dgm:pt modelId="{F9CCB15F-AB77-40DB-BC2D-3FC3299448E4}" type="pres">
      <dgm:prSet presAssocID="{9B404398-C72D-4EE8-B4BF-A9AC654BFB4D}" presName="Accent1" presStyleCnt="0"/>
      <dgm:spPr/>
    </dgm:pt>
    <dgm:pt modelId="{DDF06A15-1B76-42C9-B18F-0A2519F46D7C}" type="pres">
      <dgm:prSet presAssocID="{9B404398-C72D-4EE8-B4BF-A9AC654BFB4D}" presName="Accent" presStyleLbl="bgShp" presStyleIdx="0" presStyleCnt="6"/>
      <dgm:spPr/>
    </dgm:pt>
    <dgm:pt modelId="{BC2B8B41-A66F-4A09-B351-9D21A2A182C1}" type="pres">
      <dgm:prSet presAssocID="{9B404398-C72D-4EE8-B4BF-A9AC654BFB4D}" presName="Child1" presStyleLbl="node1" presStyleIdx="0" presStyleCnt="6" custScaleX="110666">
        <dgm:presLayoutVars>
          <dgm:chMax val="0"/>
          <dgm:chPref val="0"/>
          <dgm:bulletEnabled val="1"/>
        </dgm:presLayoutVars>
      </dgm:prSet>
      <dgm:spPr/>
      <dgm:t>
        <a:bodyPr/>
        <a:lstStyle/>
        <a:p>
          <a:endParaRPr lang="lt-LT"/>
        </a:p>
      </dgm:t>
    </dgm:pt>
    <dgm:pt modelId="{70C34182-C940-4625-B0EE-95E23EEE22BE}" type="pres">
      <dgm:prSet presAssocID="{C50E2A88-1703-479A-810E-42F7B80ECECC}" presName="Accent2" presStyleCnt="0"/>
      <dgm:spPr/>
    </dgm:pt>
    <dgm:pt modelId="{E04B85E8-1FBD-4D61-BC95-08A1C5BF3A98}" type="pres">
      <dgm:prSet presAssocID="{C50E2A88-1703-479A-810E-42F7B80ECECC}" presName="Accent" presStyleLbl="bgShp" presStyleIdx="1" presStyleCnt="6"/>
      <dgm:spPr/>
    </dgm:pt>
    <dgm:pt modelId="{5B91CEBB-6388-479A-82D5-8C2B75037E6C}" type="pres">
      <dgm:prSet presAssocID="{C50E2A88-1703-479A-810E-42F7B80ECECC}" presName="Child2" presStyleLbl="node1" presStyleIdx="1" presStyleCnt="6" custScaleX="105596">
        <dgm:presLayoutVars>
          <dgm:chMax val="0"/>
          <dgm:chPref val="0"/>
          <dgm:bulletEnabled val="1"/>
        </dgm:presLayoutVars>
      </dgm:prSet>
      <dgm:spPr/>
      <dgm:t>
        <a:bodyPr/>
        <a:lstStyle/>
        <a:p>
          <a:endParaRPr lang="lt-LT"/>
        </a:p>
      </dgm:t>
    </dgm:pt>
    <dgm:pt modelId="{0E4F6E93-78F6-4473-A7F4-161EBA6BDED4}" type="pres">
      <dgm:prSet presAssocID="{F9C75D6D-281A-40AF-9DF8-7A958CAAC872}" presName="Accent3" presStyleCnt="0"/>
      <dgm:spPr/>
    </dgm:pt>
    <dgm:pt modelId="{8875F314-2EE0-4FA6-95E9-C6F0AEEB09AA}" type="pres">
      <dgm:prSet presAssocID="{F9C75D6D-281A-40AF-9DF8-7A958CAAC872}" presName="Accent" presStyleLbl="bgShp" presStyleIdx="2" presStyleCnt="6"/>
      <dgm:spPr/>
    </dgm:pt>
    <dgm:pt modelId="{3BEF874E-53A8-446D-8FD9-A4C7BCE5AE45}" type="pres">
      <dgm:prSet presAssocID="{F9C75D6D-281A-40AF-9DF8-7A958CAAC872}" presName="Child3" presStyleLbl="node1" presStyleIdx="2" presStyleCnt="6" custScaleX="120142" custLinFactNeighborX="5312" custLinFactNeighborY="1358">
        <dgm:presLayoutVars>
          <dgm:chMax val="0"/>
          <dgm:chPref val="0"/>
          <dgm:bulletEnabled val="1"/>
        </dgm:presLayoutVars>
      </dgm:prSet>
      <dgm:spPr/>
      <dgm:t>
        <a:bodyPr/>
        <a:lstStyle/>
        <a:p>
          <a:endParaRPr lang="lt-LT"/>
        </a:p>
      </dgm:t>
    </dgm:pt>
    <dgm:pt modelId="{CCD14A23-F8BD-4E70-B288-4D47D28CDD5C}" type="pres">
      <dgm:prSet presAssocID="{745192B9-3061-46D6-A979-56C0CA76C403}" presName="Accent4" presStyleCnt="0"/>
      <dgm:spPr/>
    </dgm:pt>
    <dgm:pt modelId="{719D18C2-FC45-4E0E-BB49-57514B7287F0}" type="pres">
      <dgm:prSet presAssocID="{745192B9-3061-46D6-A979-56C0CA76C403}" presName="Accent" presStyleLbl="bgShp" presStyleIdx="3" presStyleCnt="6"/>
      <dgm:spPr/>
    </dgm:pt>
    <dgm:pt modelId="{DC6898F8-72DB-453E-B2BC-533A1C113C2E}" type="pres">
      <dgm:prSet presAssocID="{745192B9-3061-46D6-A979-56C0CA76C403}" presName="Child4" presStyleLbl="node1" presStyleIdx="3" presStyleCnt="6" custScaleX="118820">
        <dgm:presLayoutVars>
          <dgm:chMax val="0"/>
          <dgm:chPref val="0"/>
          <dgm:bulletEnabled val="1"/>
        </dgm:presLayoutVars>
      </dgm:prSet>
      <dgm:spPr/>
      <dgm:t>
        <a:bodyPr/>
        <a:lstStyle/>
        <a:p>
          <a:endParaRPr lang="lt-LT"/>
        </a:p>
      </dgm:t>
    </dgm:pt>
    <dgm:pt modelId="{786A4DCC-A06B-4AAB-8EF6-98DF76779614}" type="pres">
      <dgm:prSet presAssocID="{292F2958-89E4-48F3-B610-803ACC5AB78E}" presName="Accent5" presStyleCnt="0"/>
      <dgm:spPr/>
    </dgm:pt>
    <dgm:pt modelId="{118F5A31-259C-4C63-BCA6-6FD94B16A2DC}" type="pres">
      <dgm:prSet presAssocID="{292F2958-89E4-48F3-B610-803ACC5AB78E}" presName="Accent" presStyleLbl="bgShp" presStyleIdx="4" presStyleCnt="6"/>
      <dgm:spPr/>
    </dgm:pt>
    <dgm:pt modelId="{1C4540E5-0086-4C44-B0AA-82FE7C64973E}" type="pres">
      <dgm:prSet presAssocID="{292F2958-89E4-48F3-B610-803ACC5AB78E}" presName="Child5" presStyleLbl="node1" presStyleIdx="4" presStyleCnt="6">
        <dgm:presLayoutVars>
          <dgm:chMax val="0"/>
          <dgm:chPref val="0"/>
          <dgm:bulletEnabled val="1"/>
        </dgm:presLayoutVars>
      </dgm:prSet>
      <dgm:spPr/>
      <dgm:t>
        <a:bodyPr/>
        <a:lstStyle/>
        <a:p>
          <a:endParaRPr lang="lt-LT"/>
        </a:p>
      </dgm:t>
    </dgm:pt>
    <dgm:pt modelId="{1DA8196C-B681-4B9E-AEE4-5DEAFCBD5A7F}" type="pres">
      <dgm:prSet presAssocID="{085AE14E-8813-4205-88C3-F44D5473EDE6}" presName="Accent6" presStyleCnt="0"/>
      <dgm:spPr/>
    </dgm:pt>
    <dgm:pt modelId="{6D66590F-9D41-4485-BBAB-164266DE3C59}" type="pres">
      <dgm:prSet presAssocID="{085AE14E-8813-4205-88C3-F44D5473EDE6}" presName="Accent" presStyleLbl="bgShp" presStyleIdx="5" presStyleCnt="6"/>
      <dgm:spPr/>
    </dgm:pt>
    <dgm:pt modelId="{5ACD321C-5A33-4CEB-B4EC-CE67657B14DD}" type="pres">
      <dgm:prSet presAssocID="{085AE14E-8813-4205-88C3-F44D5473EDE6}" presName="Child6" presStyleLbl="node1" presStyleIdx="5" presStyleCnt="6">
        <dgm:presLayoutVars>
          <dgm:chMax val="0"/>
          <dgm:chPref val="0"/>
          <dgm:bulletEnabled val="1"/>
        </dgm:presLayoutVars>
      </dgm:prSet>
      <dgm:spPr/>
      <dgm:t>
        <a:bodyPr/>
        <a:lstStyle/>
        <a:p>
          <a:endParaRPr lang="lt-LT"/>
        </a:p>
      </dgm:t>
    </dgm:pt>
  </dgm:ptLst>
  <dgm:cxnLst>
    <dgm:cxn modelId="{BE9334F2-AFE8-4121-ACE7-CF618502C52B}" type="presOf" srcId="{F9C75D6D-281A-40AF-9DF8-7A958CAAC872}" destId="{3BEF874E-53A8-446D-8FD9-A4C7BCE5AE45}" srcOrd="0" destOrd="0" presId="urn:microsoft.com/office/officeart/2011/layout/HexagonRadial"/>
    <dgm:cxn modelId="{4D5FA4DC-4625-4989-8B02-CDC3ACC90B2B}" srcId="{C9DF973E-701C-4BFB-810E-6C2DD43D4018}" destId="{085AE14E-8813-4205-88C3-F44D5473EDE6}" srcOrd="5" destOrd="0" parTransId="{3FCB034F-B97D-48D0-ADDE-7E788EE07740}" sibTransId="{B481F663-DD51-430D-8DA4-20E172BE693F}"/>
    <dgm:cxn modelId="{D4EB80A1-916E-411C-88B7-E76EFC4207FE}" srcId="{C9DF973E-701C-4BFB-810E-6C2DD43D4018}" destId="{292F2958-89E4-48F3-B610-803ACC5AB78E}" srcOrd="4" destOrd="0" parTransId="{ED0AA355-79CC-4E96-9D8A-A4F3AF690960}" sibTransId="{C69C24AB-DD26-4571-A6BF-93391449CBAE}"/>
    <dgm:cxn modelId="{F617C8CE-1D3F-44B8-9ABC-71EB3DD1E4CB}" type="presOf" srcId="{9B404398-C72D-4EE8-B4BF-A9AC654BFB4D}" destId="{BC2B8B41-A66F-4A09-B351-9D21A2A182C1}" srcOrd="0" destOrd="0" presId="urn:microsoft.com/office/officeart/2011/layout/HexagonRadial"/>
    <dgm:cxn modelId="{E84FF44B-A0C1-4F85-87B2-8346BF7C0A02}" srcId="{C9DF973E-701C-4BFB-810E-6C2DD43D4018}" destId="{FB5F3B84-2635-44A2-B094-676977C12CA9}" srcOrd="8" destOrd="0" parTransId="{7AB8D6DF-9DF4-4A36-9782-C3793382013F}" sibTransId="{297EDE13-36ED-4BD4-9760-760DC1920504}"/>
    <dgm:cxn modelId="{4AD0C9B4-2A44-409C-AE29-0A8FE23BF303}" type="presOf" srcId="{B585223B-BD3C-4357-858E-41A884B9CB9D}" destId="{2DF5CC3D-8B89-4650-BBF1-E33E4101372B}" srcOrd="0" destOrd="0" presId="urn:microsoft.com/office/officeart/2011/layout/HexagonRadial"/>
    <dgm:cxn modelId="{50674332-C853-495F-A49B-E9167A0EA4EB}" type="presOf" srcId="{745192B9-3061-46D6-A979-56C0CA76C403}" destId="{DC6898F8-72DB-453E-B2BC-533A1C113C2E}" srcOrd="0" destOrd="0" presId="urn:microsoft.com/office/officeart/2011/layout/HexagonRadial"/>
    <dgm:cxn modelId="{33667921-DD36-42F2-B076-F1B43C3A7B25}" srcId="{C9DF973E-701C-4BFB-810E-6C2DD43D4018}" destId="{F68FB518-5750-497B-8181-EF5C6FAD0BF9}" srcOrd="7" destOrd="0" parTransId="{0D1D558A-D172-44AC-9BE0-1E7E8720C4AC}" sibTransId="{DC8593A5-3778-445B-8EFA-D1BA40166478}"/>
    <dgm:cxn modelId="{C59FF76C-E59E-4778-A7C8-FFCF78E8B90F}" type="presOf" srcId="{C50E2A88-1703-479A-810E-42F7B80ECECC}" destId="{5B91CEBB-6388-479A-82D5-8C2B75037E6C}" srcOrd="0" destOrd="0" presId="urn:microsoft.com/office/officeart/2011/layout/HexagonRadial"/>
    <dgm:cxn modelId="{412814A9-426C-453F-A078-B763B4F1891E}" type="presOf" srcId="{292F2958-89E4-48F3-B610-803ACC5AB78E}" destId="{1C4540E5-0086-4C44-B0AA-82FE7C64973E}" srcOrd="0" destOrd="0" presId="urn:microsoft.com/office/officeart/2011/layout/HexagonRadial"/>
    <dgm:cxn modelId="{37F3A903-D8F5-427A-B7C1-0861F291519E}" srcId="{C9DF973E-701C-4BFB-810E-6C2DD43D4018}" destId="{9B404398-C72D-4EE8-B4BF-A9AC654BFB4D}" srcOrd="0" destOrd="0" parTransId="{85842B5D-806C-4BCA-8C0C-8B49AAB1032A}" sibTransId="{6C92F39D-39E8-4BAC-9141-B8A817FE40FB}"/>
    <dgm:cxn modelId="{8C3BBBEC-FD71-4F04-8647-EFCFA16CB4B8}" srcId="{C9DF973E-701C-4BFB-810E-6C2DD43D4018}" destId="{745192B9-3061-46D6-A979-56C0CA76C403}" srcOrd="3" destOrd="0" parTransId="{F39FF070-C83E-47F8-A2E4-39D6CB80AF57}" sibTransId="{28F6179C-143D-48CE-B881-2BCD882ED300}"/>
    <dgm:cxn modelId="{2844E2B9-E723-4680-AD76-3190C00E85FE}" srcId="{C9DF973E-701C-4BFB-810E-6C2DD43D4018}" destId="{F9C75D6D-281A-40AF-9DF8-7A958CAAC872}" srcOrd="2" destOrd="0" parTransId="{8D8BF344-ADF1-4124-AE7F-E537646F0AE0}" sibTransId="{0B1D672E-231B-4ED3-B4CC-3C7FDA2174CA}"/>
    <dgm:cxn modelId="{4A0318F4-3B2A-4637-996A-E677C7B3837A}" srcId="{C9DF973E-701C-4BFB-810E-6C2DD43D4018}" destId="{589342D2-BDB5-48E9-935A-90E21055FA2C}" srcOrd="6" destOrd="0" parTransId="{E2B5F57A-E089-4E93-B26E-6DB108A7FA68}" sibTransId="{EE440661-8EDC-4CDD-A31E-B3BE998E6740}"/>
    <dgm:cxn modelId="{9A96B2E4-76FF-480A-823D-1E43C9773E46}" srcId="{C9DF973E-701C-4BFB-810E-6C2DD43D4018}" destId="{C50E2A88-1703-479A-810E-42F7B80ECECC}" srcOrd="1" destOrd="0" parTransId="{343CCA8E-9CAD-4999-95EC-D24554BDB179}" sibTransId="{DC1F8824-3A32-45AF-9DB1-04E0EEEC2980}"/>
    <dgm:cxn modelId="{5C7C9DBB-3B49-454A-B476-818CF6AFCBC2}" srcId="{C9DF973E-701C-4BFB-810E-6C2DD43D4018}" destId="{C94F6DBC-197F-4FED-B8BC-124C1123FD12}" srcOrd="11" destOrd="0" parTransId="{F4C25494-E718-46C0-86F9-6708D22CF941}" sibTransId="{0FB5C4B2-71E9-495E-8F94-0965D5DCAD5D}"/>
    <dgm:cxn modelId="{CE0BF8A5-C143-4C7A-BAB4-4D59342B94A4}" srcId="{C9DF973E-701C-4BFB-810E-6C2DD43D4018}" destId="{EDBC4FBF-9FE8-44B2-9B63-46E95CAA7C8C}" srcOrd="12" destOrd="0" parTransId="{19CAD6B5-F320-416B-9499-C650589DFB67}" sibTransId="{1CB25A13-D0E2-4191-AA2C-E4F0CB4971C1}"/>
    <dgm:cxn modelId="{E622D00C-5F5D-48AB-A288-9339FC0BCCE9}" srcId="{C9DF973E-701C-4BFB-810E-6C2DD43D4018}" destId="{8664F4BE-33D8-4BE4-899E-9B5C423E0FA7}" srcOrd="10" destOrd="0" parTransId="{7E6CE624-BCF0-4421-B11C-75B468C8AF8A}" sibTransId="{4BC68457-1D2C-47CE-B1AD-6CB026FB49F8}"/>
    <dgm:cxn modelId="{E9000C19-3352-49CA-85A4-ECE91224A36E}" srcId="{B585223B-BD3C-4357-858E-41A884B9CB9D}" destId="{C9DF973E-701C-4BFB-810E-6C2DD43D4018}" srcOrd="0" destOrd="0" parTransId="{831C7356-87AF-4372-AC0F-1FCA452EB136}" sibTransId="{9082C4CB-9B3F-44F1-85E5-50729C3E86B3}"/>
    <dgm:cxn modelId="{E1134752-37CE-4133-900E-A39AA195142A}" type="presOf" srcId="{C9DF973E-701C-4BFB-810E-6C2DD43D4018}" destId="{F55B1AAB-C051-486C-8761-1CDE62075E36}" srcOrd="0" destOrd="0" presId="urn:microsoft.com/office/officeart/2011/layout/HexagonRadial"/>
    <dgm:cxn modelId="{F2EE825E-E091-4964-91B4-7246DFC614CF}" srcId="{C9DF973E-701C-4BFB-810E-6C2DD43D4018}" destId="{AC2D07FD-6956-4867-993D-876527D07CB6}" srcOrd="9" destOrd="0" parTransId="{4F7340F9-840A-4DC5-B928-A586AC69CFEA}" sibTransId="{7BF9288B-9A4C-4B7C-A26E-B16FEF3D0CD3}"/>
    <dgm:cxn modelId="{1EC9F1DB-5E94-4358-8111-80E51DEF9D51}" type="presOf" srcId="{085AE14E-8813-4205-88C3-F44D5473EDE6}" destId="{5ACD321C-5A33-4CEB-B4EC-CE67657B14DD}" srcOrd="0" destOrd="0" presId="urn:microsoft.com/office/officeart/2011/layout/HexagonRadial"/>
    <dgm:cxn modelId="{845ABF93-EBA0-45C8-91F9-720C71F479C4}" type="presParOf" srcId="{2DF5CC3D-8B89-4650-BBF1-E33E4101372B}" destId="{F55B1AAB-C051-486C-8761-1CDE62075E36}" srcOrd="0" destOrd="0" presId="urn:microsoft.com/office/officeart/2011/layout/HexagonRadial"/>
    <dgm:cxn modelId="{3674DB98-DBC0-430F-AA2A-2C4AD2ECE942}" type="presParOf" srcId="{2DF5CC3D-8B89-4650-BBF1-E33E4101372B}" destId="{F9CCB15F-AB77-40DB-BC2D-3FC3299448E4}" srcOrd="1" destOrd="0" presId="urn:microsoft.com/office/officeart/2011/layout/HexagonRadial"/>
    <dgm:cxn modelId="{0B0DE416-9533-445C-8DC2-29740E7740B6}" type="presParOf" srcId="{F9CCB15F-AB77-40DB-BC2D-3FC3299448E4}" destId="{DDF06A15-1B76-42C9-B18F-0A2519F46D7C}" srcOrd="0" destOrd="0" presId="urn:microsoft.com/office/officeart/2011/layout/HexagonRadial"/>
    <dgm:cxn modelId="{23EA4DCE-4D00-4BFF-B7BA-49DA2B33D613}" type="presParOf" srcId="{2DF5CC3D-8B89-4650-BBF1-E33E4101372B}" destId="{BC2B8B41-A66F-4A09-B351-9D21A2A182C1}" srcOrd="2" destOrd="0" presId="urn:microsoft.com/office/officeart/2011/layout/HexagonRadial"/>
    <dgm:cxn modelId="{7D405E59-57BE-466D-9105-64B7BA04F1E8}" type="presParOf" srcId="{2DF5CC3D-8B89-4650-BBF1-E33E4101372B}" destId="{70C34182-C940-4625-B0EE-95E23EEE22BE}" srcOrd="3" destOrd="0" presId="urn:microsoft.com/office/officeart/2011/layout/HexagonRadial"/>
    <dgm:cxn modelId="{86D3E27C-ECBF-440D-B418-31A2DAEB31E0}" type="presParOf" srcId="{70C34182-C940-4625-B0EE-95E23EEE22BE}" destId="{E04B85E8-1FBD-4D61-BC95-08A1C5BF3A98}" srcOrd="0" destOrd="0" presId="urn:microsoft.com/office/officeart/2011/layout/HexagonRadial"/>
    <dgm:cxn modelId="{0E77A237-C4E7-4CDB-9ADF-7D13EBF749EB}" type="presParOf" srcId="{2DF5CC3D-8B89-4650-BBF1-E33E4101372B}" destId="{5B91CEBB-6388-479A-82D5-8C2B75037E6C}" srcOrd="4" destOrd="0" presId="urn:microsoft.com/office/officeart/2011/layout/HexagonRadial"/>
    <dgm:cxn modelId="{D33B34ED-91D9-4061-BD4C-B29DA8081311}" type="presParOf" srcId="{2DF5CC3D-8B89-4650-BBF1-E33E4101372B}" destId="{0E4F6E93-78F6-4473-A7F4-161EBA6BDED4}" srcOrd="5" destOrd="0" presId="urn:microsoft.com/office/officeart/2011/layout/HexagonRadial"/>
    <dgm:cxn modelId="{42A39732-D970-49F2-9EE6-D541BA455E62}" type="presParOf" srcId="{0E4F6E93-78F6-4473-A7F4-161EBA6BDED4}" destId="{8875F314-2EE0-4FA6-95E9-C6F0AEEB09AA}" srcOrd="0" destOrd="0" presId="urn:microsoft.com/office/officeart/2011/layout/HexagonRadial"/>
    <dgm:cxn modelId="{755D0E11-8C13-4EEF-A08E-7F5CF1C55B43}" type="presParOf" srcId="{2DF5CC3D-8B89-4650-BBF1-E33E4101372B}" destId="{3BEF874E-53A8-446D-8FD9-A4C7BCE5AE45}" srcOrd="6" destOrd="0" presId="urn:microsoft.com/office/officeart/2011/layout/HexagonRadial"/>
    <dgm:cxn modelId="{32E67516-F628-45F6-AC8E-A2A5B32420E4}" type="presParOf" srcId="{2DF5CC3D-8B89-4650-BBF1-E33E4101372B}" destId="{CCD14A23-F8BD-4E70-B288-4D47D28CDD5C}" srcOrd="7" destOrd="0" presId="urn:microsoft.com/office/officeart/2011/layout/HexagonRadial"/>
    <dgm:cxn modelId="{AB5FF996-78BB-4D6A-BA0A-7CE6D608D0EE}" type="presParOf" srcId="{CCD14A23-F8BD-4E70-B288-4D47D28CDD5C}" destId="{719D18C2-FC45-4E0E-BB49-57514B7287F0}" srcOrd="0" destOrd="0" presId="urn:microsoft.com/office/officeart/2011/layout/HexagonRadial"/>
    <dgm:cxn modelId="{9628DA6E-858E-4FA6-AF74-B6EBD17E6C9C}" type="presParOf" srcId="{2DF5CC3D-8B89-4650-BBF1-E33E4101372B}" destId="{DC6898F8-72DB-453E-B2BC-533A1C113C2E}" srcOrd="8" destOrd="0" presId="urn:microsoft.com/office/officeart/2011/layout/HexagonRadial"/>
    <dgm:cxn modelId="{9AE446CF-7E0E-483C-916A-9106A072EFEA}" type="presParOf" srcId="{2DF5CC3D-8B89-4650-BBF1-E33E4101372B}" destId="{786A4DCC-A06B-4AAB-8EF6-98DF76779614}" srcOrd="9" destOrd="0" presId="urn:microsoft.com/office/officeart/2011/layout/HexagonRadial"/>
    <dgm:cxn modelId="{CF60B85C-B160-489E-8969-03A015DDB019}" type="presParOf" srcId="{786A4DCC-A06B-4AAB-8EF6-98DF76779614}" destId="{118F5A31-259C-4C63-BCA6-6FD94B16A2DC}" srcOrd="0" destOrd="0" presId="urn:microsoft.com/office/officeart/2011/layout/HexagonRadial"/>
    <dgm:cxn modelId="{A9EF86CB-E24C-4E25-8ACE-C69C73F2D716}" type="presParOf" srcId="{2DF5CC3D-8B89-4650-BBF1-E33E4101372B}" destId="{1C4540E5-0086-4C44-B0AA-82FE7C64973E}" srcOrd="10" destOrd="0" presId="urn:microsoft.com/office/officeart/2011/layout/HexagonRadial"/>
    <dgm:cxn modelId="{AFA6C21B-7AA6-4E58-927B-9ADB56D55923}" type="presParOf" srcId="{2DF5CC3D-8B89-4650-BBF1-E33E4101372B}" destId="{1DA8196C-B681-4B9E-AEE4-5DEAFCBD5A7F}" srcOrd="11" destOrd="0" presId="urn:microsoft.com/office/officeart/2011/layout/HexagonRadial"/>
    <dgm:cxn modelId="{9519258F-89CD-4725-BF7C-F7AC20F4058D}" type="presParOf" srcId="{1DA8196C-B681-4B9E-AEE4-5DEAFCBD5A7F}" destId="{6D66590F-9D41-4485-BBAB-164266DE3C59}" srcOrd="0" destOrd="0" presId="urn:microsoft.com/office/officeart/2011/layout/HexagonRadial"/>
    <dgm:cxn modelId="{B1C2CC43-0EB3-4103-BDBC-C5B9C179C77E}" type="presParOf" srcId="{2DF5CC3D-8B89-4650-BBF1-E33E4101372B}" destId="{5ACD321C-5A33-4CEB-B4EC-CE67657B14DD}" srcOrd="12" destOrd="0" presId="urn:microsoft.com/office/officeart/2011/layout/HexagonRadial"/>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DF4B98-12B9-41C1-AC4F-BD120F275AF3}"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lt-LT"/>
        </a:p>
      </dgm:t>
    </dgm:pt>
    <dgm:pt modelId="{2C80A001-26CB-4C07-8928-62C10D46CF41}">
      <dgm:prSet phldrT="[Tekstas]" custT="1"/>
      <dgm:spPr/>
      <dgm:t>
        <a:bodyPr/>
        <a:lstStyle/>
        <a:p>
          <a:r>
            <a:rPr lang="lt-LT" sz="2000" b="1" dirty="0" smtClean="0"/>
            <a:t>VALSTYBĖ A</a:t>
          </a:r>
        </a:p>
        <a:p>
          <a:r>
            <a:rPr lang="lt-LT" sz="1600" b="1" dirty="0" smtClean="0"/>
            <a:t>- kompensavimo tvarka</a:t>
          </a:r>
        </a:p>
        <a:p>
          <a:r>
            <a:rPr lang="lt-LT" sz="1600" b="1" dirty="0" smtClean="0"/>
            <a:t>- informacija apie sveikatos priežiūros paslaugas</a:t>
          </a:r>
        </a:p>
        <a:p>
          <a:r>
            <a:rPr lang="lt-LT" sz="1600" b="1" dirty="0" smtClean="0"/>
            <a:t>- kokybės, saugos standartai</a:t>
          </a:r>
        </a:p>
        <a:p>
          <a:r>
            <a:rPr lang="lt-LT" sz="1600" b="1" dirty="0" smtClean="0"/>
            <a:t>- sveikatos priežiūros paslaugų teikėjai</a:t>
          </a:r>
          <a:endParaRPr lang="lt-LT" sz="1600" b="1" dirty="0"/>
        </a:p>
      </dgm:t>
    </dgm:pt>
    <dgm:pt modelId="{B4EBAEB6-5410-4376-996E-7E7E132AFA39}" type="parTrans" cxnId="{0C39C7A3-DF6C-4A95-9610-E7D2AAA181D1}">
      <dgm:prSet/>
      <dgm:spPr/>
      <dgm:t>
        <a:bodyPr/>
        <a:lstStyle/>
        <a:p>
          <a:endParaRPr lang="lt-LT"/>
        </a:p>
      </dgm:t>
    </dgm:pt>
    <dgm:pt modelId="{33121B96-B9A4-41FD-AD6A-EC69BF8BB546}" type="sibTrans" cxnId="{0C39C7A3-DF6C-4A95-9610-E7D2AAA181D1}">
      <dgm:prSet/>
      <dgm:spPr/>
      <dgm:t>
        <a:bodyPr/>
        <a:lstStyle/>
        <a:p>
          <a:endParaRPr lang="lt-LT"/>
        </a:p>
      </dgm:t>
    </dgm:pt>
    <dgm:pt modelId="{EDE63ABD-D871-431D-8E68-5B723A3CD2F1}">
      <dgm:prSet phldrT="[Tekstas]" custT="1"/>
      <dgm:spPr/>
      <dgm:t>
        <a:bodyPr/>
        <a:lstStyle/>
        <a:p>
          <a:r>
            <a:rPr lang="lt-LT" sz="2000" b="1" dirty="0" smtClean="0"/>
            <a:t>VALSTYBĖ B</a:t>
          </a:r>
        </a:p>
        <a:p>
          <a:r>
            <a:rPr lang="lt-LT" sz="1600" b="1" dirty="0" smtClean="0"/>
            <a:t>- kompensavimo tvarka</a:t>
          </a:r>
        </a:p>
        <a:p>
          <a:r>
            <a:rPr lang="lt-LT" sz="1600" b="1" dirty="0" smtClean="0"/>
            <a:t>- informacija apie sveikatos priežiūros paslaugas</a:t>
          </a:r>
        </a:p>
        <a:p>
          <a:r>
            <a:rPr lang="lt-LT" sz="1600" b="1" dirty="0" smtClean="0"/>
            <a:t>- kokybės, saugos standartai</a:t>
          </a:r>
        </a:p>
        <a:p>
          <a:r>
            <a:rPr lang="lt-LT" sz="1600" b="1" dirty="0" smtClean="0"/>
            <a:t>- sveikatos priežiūros paslaugų teikėjai</a:t>
          </a:r>
          <a:endParaRPr lang="lt-LT" sz="1600" dirty="0"/>
        </a:p>
      </dgm:t>
    </dgm:pt>
    <dgm:pt modelId="{543EC366-D787-48A5-BC1B-BA2260F3147D}" type="parTrans" cxnId="{399B15D4-8D17-4EDE-8440-FEAF8E84B7BC}">
      <dgm:prSet/>
      <dgm:spPr/>
      <dgm:t>
        <a:bodyPr/>
        <a:lstStyle/>
        <a:p>
          <a:endParaRPr lang="lt-LT"/>
        </a:p>
      </dgm:t>
    </dgm:pt>
    <dgm:pt modelId="{605AFD5E-4474-4090-AE00-19A6FB014F43}" type="sibTrans" cxnId="{399B15D4-8D17-4EDE-8440-FEAF8E84B7BC}">
      <dgm:prSet/>
      <dgm:spPr/>
      <dgm:t>
        <a:bodyPr/>
        <a:lstStyle/>
        <a:p>
          <a:endParaRPr lang="lt-LT"/>
        </a:p>
      </dgm:t>
    </dgm:pt>
    <dgm:pt modelId="{9A2395B5-F8D8-4AD5-ACB9-5CF22D5E3B2B}" type="pres">
      <dgm:prSet presAssocID="{38DF4B98-12B9-41C1-AC4F-BD120F275AF3}" presName="Name0" presStyleCnt="0">
        <dgm:presLayoutVars>
          <dgm:chMax val="2"/>
          <dgm:chPref val="2"/>
          <dgm:animLvl val="lvl"/>
        </dgm:presLayoutVars>
      </dgm:prSet>
      <dgm:spPr/>
      <dgm:t>
        <a:bodyPr/>
        <a:lstStyle/>
        <a:p>
          <a:endParaRPr lang="lt-LT"/>
        </a:p>
      </dgm:t>
    </dgm:pt>
    <dgm:pt modelId="{88F757C2-7E0D-4CB3-B954-E1A13A99E269}" type="pres">
      <dgm:prSet presAssocID="{38DF4B98-12B9-41C1-AC4F-BD120F275AF3}" presName="LeftText" presStyleLbl="revTx" presStyleIdx="0" presStyleCnt="0">
        <dgm:presLayoutVars>
          <dgm:bulletEnabled val="1"/>
        </dgm:presLayoutVars>
      </dgm:prSet>
      <dgm:spPr/>
      <dgm:t>
        <a:bodyPr/>
        <a:lstStyle/>
        <a:p>
          <a:endParaRPr lang="lt-LT"/>
        </a:p>
      </dgm:t>
    </dgm:pt>
    <dgm:pt modelId="{7CDF2255-43FB-45D3-BD46-7AE03F3F578F}" type="pres">
      <dgm:prSet presAssocID="{38DF4B98-12B9-41C1-AC4F-BD120F275AF3}" presName="LeftNode" presStyleLbl="bgImgPlace1" presStyleIdx="0" presStyleCnt="2">
        <dgm:presLayoutVars>
          <dgm:chMax val="2"/>
          <dgm:chPref val="2"/>
        </dgm:presLayoutVars>
      </dgm:prSet>
      <dgm:spPr/>
      <dgm:t>
        <a:bodyPr/>
        <a:lstStyle/>
        <a:p>
          <a:endParaRPr lang="lt-LT"/>
        </a:p>
      </dgm:t>
    </dgm:pt>
    <dgm:pt modelId="{42042AFD-2D16-4251-A430-FC15176787CE}" type="pres">
      <dgm:prSet presAssocID="{38DF4B98-12B9-41C1-AC4F-BD120F275AF3}" presName="RightText" presStyleLbl="revTx" presStyleIdx="0" presStyleCnt="0">
        <dgm:presLayoutVars>
          <dgm:bulletEnabled val="1"/>
        </dgm:presLayoutVars>
      </dgm:prSet>
      <dgm:spPr/>
      <dgm:t>
        <a:bodyPr/>
        <a:lstStyle/>
        <a:p>
          <a:endParaRPr lang="lt-LT"/>
        </a:p>
      </dgm:t>
    </dgm:pt>
    <dgm:pt modelId="{EB669D89-3A97-4632-8650-C14686DC89B9}" type="pres">
      <dgm:prSet presAssocID="{38DF4B98-12B9-41C1-AC4F-BD120F275AF3}" presName="RightNode" presStyleLbl="bgImgPlace1" presStyleIdx="1" presStyleCnt="2">
        <dgm:presLayoutVars>
          <dgm:chMax val="0"/>
          <dgm:chPref val="0"/>
        </dgm:presLayoutVars>
      </dgm:prSet>
      <dgm:spPr/>
      <dgm:t>
        <a:bodyPr/>
        <a:lstStyle/>
        <a:p>
          <a:endParaRPr lang="lt-LT"/>
        </a:p>
      </dgm:t>
    </dgm:pt>
    <dgm:pt modelId="{5132109E-AAEE-4F27-9FF6-1898A5949033}" type="pres">
      <dgm:prSet presAssocID="{38DF4B98-12B9-41C1-AC4F-BD120F275AF3}" presName="TopArrow" presStyleLbl="node1" presStyleIdx="0" presStyleCnt="2"/>
      <dgm:spPr/>
    </dgm:pt>
    <dgm:pt modelId="{5CC2BFBA-0AAD-4841-B45F-DC06FD615268}" type="pres">
      <dgm:prSet presAssocID="{38DF4B98-12B9-41C1-AC4F-BD120F275AF3}" presName="BottomArrow" presStyleLbl="node1" presStyleIdx="1" presStyleCnt="2"/>
      <dgm:spPr/>
      <dgm:t>
        <a:bodyPr/>
        <a:lstStyle/>
        <a:p>
          <a:endParaRPr lang="lt-LT"/>
        </a:p>
      </dgm:t>
    </dgm:pt>
  </dgm:ptLst>
  <dgm:cxnLst>
    <dgm:cxn modelId="{0C39C7A3-DF6C-4A95-9610-E7D2AAA181D1}" srcId="{38DF4B98-12B9-41C1-AC4F-BD120F275AF3}" destId="{2C80A001-26CB-4C07-8928-62C10D46CF41}" srcOrd="0" destOrd="0" parTransId="{B4EBAEB6-5410-4376-996E-7E7E132AFA39}" sibTransId="{33121B96-B9A4-41FD-AD6A-EC69BF8BB546}"/>
    <dgm:cxn modelId="{D3A058DE-C8BA-4636-8B5D-AC108D3C4AF6}" type="presOf" srcId="{EDE63ABD-D871-431D-8E68-5B723A3CD2F1}" destId="{42042AFD-2D16-4251-A430-FC15176787CE}" srcOrd="0" destOrd="0" presId="urn:microsoft.com/office/officeart/2009/layout/ReverseList"/>
    <dgm:cxn modelId="{EE99264C-7AD2-4234-8B24-5A098D8DACD9}" type="presOf" srcId="{38DF4B98-12B9-41C1-AC4F-BD120F275AF3}" destId="{9A2395B5-F8D8-4AD5-ACB9-5CF22D5E3B2B}" srcOrd="0" destOrd="0" presId="urn:microsoft.com/office/officeart/2009/layout/ReverseList"/>
    <dgm:cxn modelId="{399B15D4-8D17-4EDE-8440-FEAF8E84B7BC}" srcId="{38DF4B98-12B9-41C1-AC4F-BD120F275AF3}" destId="{EDE63ABD-D871-431D-8E68-5B723A3CD2F1}" srcOrd="1" destOrd="0" parTransId="{543EC366-D787-48A5-BC1B-BA2260F3147D}" sibTransId="{605AFD5E-4474-4090-AE00-19A6FB014F43}"/>
    <dgm:cxn modelId="{06E847AC-64D7-423F-9600-9D0F8455CAED}" type="presOf" srcId="{2C80A001-26CB-4C07-8928-62C10D46CF41}" destId="{7CDF2255-43FB-45D3-BD46-7AE03F3F578F}" srcOrd="1" destOrd="0" presId="urn:microsoft.com/office/officeart/2009/layout/ReverseList"/>
    <dgm:cxn modelId="{6E0D3C42-A688-4608-B42C-360070E24B3D}" type="presOf" srcId="{EDE63ABD-D871-431D-8E68-5B723A3CD2F1}" destId="{EB669D89-3A97-4632-8650-C14686DC89B9}" srcOrd="1" destOrd="0" presId="urn:microsoft.com/office/officeart/2009/layout/ReverseList"/>
    <dgm:cxn modelId="{D0C6115E-1DCC-48F8-9B18-319197A218EF}" type="presOf" srcId="{2C80A001-26CB-4C07-8928-62C10D46CF41}" destId="{88F757C2-7E0D-4CB3-B954-E1A13A99E269}" srcOrd="0" destOrd="0" presId="urn:microsoft.com/office/officeart/2009/layout/ReverseList"/>
    <dgm:cxn modelId="{8A54A3AC-A0C3-42DF-B39C-95A172002706}" type="presParOf" srcId="{9A2395B5-F8D8-4AD5-ACB9-5CF22D5E3B2B}" destId="{88F757C2-7E0D-4CB3-B954-E1A13A99E269}" srcOrd="0" destOrd="0" presId="urn:microsoft.com/office/officeart/2009/layout/ReverseList"/>
    <dgm:cxn modelId="{AAF7538D-35C8-4E5C-B5B6-A71DCFD84DDD}" type="presParOf" srcId="{9A2395B5-F8D8-4AD5-ACB9-5CF22D5E3B2B}" destId="{7CDF2255-43FB-45D3-BD46-7AE03F3F578F}" srcOrd="1" destOrd="0" presId="urn:microsoft.com/office/officeart/2009/layout/ReverseList"/>
    <dgm:cxn modelId="{B6D9771A-F6A3-4999-ACC9-3E48C4342121}" type="presParOf" srcId="{9A2395B5-F8D8-4AD5-ACB9-5CF22D5E3B2B}" destId="{42042AFD-2D16-4251-A430-FC15176787CE}" srcOrd="2" destOrd="0" presId="urn:microsoft.com/office/officeart/2009/layout/ReverseList"/>
    <dgm:cxn modelId="{8C18A8C0-9F79-4697-AA97-032DD62773D0}" type="presParOf" srcId="{9A2395B5-F8D8-4AD5-ACB9-5CF22D5E3B2B}" destId="{EB669D89-3A97-4632-8650-C14686DC89B9}" srcOrd="3" destOrd="0" presId="urn:microsoft.com/office/officeart/2009/layout/ReverseList"/>
    <dgm:cxn modelId="{495F0E1C-F868-47E0-BFC2-345EE082D24C}" type="presParOf" srcId="{9A2395B5-F8D8-4AD5-ACB9-5CF22D5E3B2B}" destId="{5132109E-AAEE-4F27-9FF6-1898A5949033}" srcOrd="4" destOrd="0" presId="urn:microsoft.com/office/officeart/2009/layout/ReverseList"/>
    <dgm:cxn modelId="{1B93072F-FED8-4910-94EC-9DE77B7C19EF}" type="presParOf" srcId="{9A2395B5-F8D8-4AD5-ACB9-5CF22D5E3B2B}" destId="{5CC2BFBA-0AAD-4841-B45F-DC06FD615268}" srcOrd="5" destOrd="0" presId="urn:microsoft.com/office/officeart/2009/layout/Reverse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5B1AAB-C051-486C-8761-1CDE62075E36}">
      <dsp:nvSpPr>
        <dsp:cNvPr id="0" name=""/>
        <dsp:cNvSpPr/>
      </dsp:nvSpPr>
      <dsp:spPr>
        <a:xfrm>
          <a:off x="2093315" y="1512175"/>
          <a:ext cx="2848816" cy="2387319"/>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t-LT" sz="2000" b="1" kern="1200" dirty="0" smtClean="0">
              <a:solidFill>
                <a:schemeClr val="tx1"/>
              </a:solidFill>
            </a:rPr>
            <a:t>TARPVALSTYBINĖ </a:t>
          </a:r>
        </a:p>
        <a:p>
          <a:pPr lvl="0" algn="ctr" defTabSz="889000">
            <a:lnSpc>
              <a:spcPct val="90000"/>
            </a:lnSpc>
            <a:spcBef>
              <a:spcPct val="0"/>
            </a:spcBef>
            <a:spcAft>
              <a:spcPct val="35000"/>
            </a:spcAft>
          </a:pPr>
          <a:r>
            <a:rPr lang="lt-LT" sz="2000" b="1" kern="1200" dirty="0" smtClean="0">
              <a:solidFill>
                <a:schemeClr val="tx1"/>
              </a:solidFill>
            </a:rPr>
            <a:t>SVEIKATOS </a:t>
          </a:r>
          <a:endParaRPr lang="en-US" sz="2000" b="1" kern="1200" dirty="0" smtClean="0">
            <a:solidFill>
              <a:schemeClr val="tx1"/>
            </a:solidFill>
          </a:endParaRPr>
        </a:p>
        <a:p>
          <a:pPr lvl="0" algn="ctr" defTabSz="889000">
            <a:lnSpc>
              <a:spcPct val="90000"/>
            </a:lnSpc>
            <a:spcBef>
              <a:spcPct val="0"/>
            </a:spcBef>
            <a:spcAft>
              <a:spcPct val="35000"/>
            </a:spcAft>
          </a:pPr>
          <a:r>
            <a:rPr lang="lt-LT" sz="2000" b="1" kern="1200" dirty="0" smtClean="0">
              <a:solidFill>
                <a:schemeClr val="tx1"/>
              </a:solidFill>
            </a:rPr>
            <a:t>PRIEŽIŪRA </a:t>
          </a:r>
          <a:endParaRPr lang="lt-LT" sz="2000" b="1" kern="1200" dirty="0">
            <a:solidFill>
              <a:schemeClr val="tx1"/>
            </a:solidFill>
          </a:endParaRPr>
        </a:p>
      </dsp:txBody>
      <dsp:txXfrm>
        <a:off x="2093315" y="1512175"/>
        <a:ext cx="2848816" cy="2387319"/>
      </dsp:txXfrm>
    </dsp:sp>
    <dsp:sp modelId="{E04B85E8-1FBD-4D61-BC95-08A1C5BF3A98}">
      <dsp:nvSpPr>
        <dsp:cNvPr id="0" name=""/>
        <dsp:cNvSpPr/>
      </dsp:nvSpPr>
      <dsp:spPr>
        <a:xfrm>
          <a:off x="3819204" y="803731"/>
          <a:ext cx="813226" cy="70070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2B8B41-A66F-4A09-B351-9D21A2A182C1}">
      <dsp:nvSpPr>
        <dsp:cNvPr id="0" name=""/>
        <dsp:cNvSpPr/>
      </dsp:nvSpPr>
      <dsp:spPr>
        <a:xfrm>
          <a:off x="2573853" y="0"/>
          <a:ext cx="1954734"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lt-LT" sz="1400" b="1" kern="1200" dirty="0" smtClean="0">
              <a:solidFill>
                <a:schemeClr val="tx1"/>
              </a:solidFill>
            </a:rPr>
            <a:t>Pacientų teisė į saugias ir kokybiškas paslaugas kitose valstybėse narėse </a:t>
          </a:r>
          <a:endParaRPr lang="lt-LT" sz="1400" b="1" kern="1200" dirty="0">
            <a:solidFill>
              <a:schemeClr val="tx1"/>
            </a:solidFill>
            <a:latin typeface="+mn-lt"/>
          </a:endParaRPr>
        </a:p>
      </dsp:txBody>
      <dsp:txXfrm>
        <a:off x="2573853" y="0"/>
        <a:ext cx="1954734" cy="1528088"/>
      </dsp:txXfrm>
    </dsp:sp>
    <dsp:sp modelId="{8875F314-2EE0-4FA6-95E9-C6F0AEEB09AA}">
      <dsp:nvSpPr>
        <dsp:cNvPr id="0" name=""/>
        <dsp:cNvSpPr/>
      </dsp:nvSpPr>
      <dsp:spPr>
        <a:xfrm>
          <a:off x="4768303" y="2113672"/>
          <a:ext cx="813226" cy="70070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91CEBB-6388-479A-82D5-8C2B75037E6C}">
      <dsp:nvSpPr>
        <dsp:cNvPr id="0" name=""/>
        <dsp:cNvSpPr/>
      </dsp:nvSpPr>
      <dsp:spPr>
        <a:xfrm>
          <a:off x="4238565" y="939877"/>
          <a:ext cx="1865181"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lt-LT" sz="1400" b="1" kern="1200" dirty="0" smtClean="0">
              <a:solidFill>
                <a:schemeClr val="tx1"/>
              </a:solidFill>
            </a:rPr>
            <a:t>Pacientų teisė į kompensavimą, gavus sveikatos priežiūros paslaugas kitoje ES šalyje</a:t>
          </a:r>
        </a:p>
        <a:p>
          <a:pPr lvl="0" algn="ctr" defTabSz="622300">
            <a:lnSpc>
              <a:spcPct val="90000"/>
            </a:lnSpc>
            <a:spcBef>
              <a:spcPct val="0"/>
            </a:spcBef>
            <a:spcAft>
              <a:spcPct val="35000"/>
            </a:spcAft>
          </a:pPr>
          <a:endParaRPr lang="lt-LT" sz="1400" b="1" kern="1200" dirty="0">
            <a:solidFill>
              <a:schemeClr val="tx1"/>
            </a:solidFill>
          </a:endParaRPr>
        </a:p>
      </dsp:txBody>
      <dsp:txXfrm>
        <a:off x="4238565" y="939877"/>
        <a:ext cx="1865181" cy="1528088"/>
      </dsp:txXfrm>
    </dsp:sp>
    <dsp:sp modelId="{719D18C2-FC45-4E0E-BB49-57514B7287F0}">
      <dsp:nvSpPr>
        <dsp:cNvPr id="0" name=""/>
        <dsp:cNvSpPr/>
      </dsp:nvSpPr>
      <dsp:spPr>
        <a:xfrm>
          <a:off x="4108997" y="3592349"/>
          <a:ext cx="813226" cy="70070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EF874E-53A8-446D-8FD9-A4C7BCE5AE45}">
      <dsp:nvSpPr>
        <dsp:cNvPr id="0" name=""/>
        <dsp:cNvSpPr/>
      </dsp:nvSpPr>
      <dsp:spPr>
        <a:xfrm>
          <a:off x="4203928" y="2808317"/>
          <a:ext cx="2122112"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lt-LT" sz="1400" b="1" kern="1200" dirty="0" smtClean="0">
              <a:solidFill>
                <a:schemeClr val="tx1"/>
              </a:solidFill>
            </a:rPr>
            <a:t>Galimybė gauti Informaciją  ES šalyse įsteigtuose  nacionaliniuose centruose</a:t>
          </a:r>
        </a:p>
        <a:p>
          <a:pPr lvl="0" algn="ctr" defTabSz="622300">
            <a:lnSpc>
              <a:spcPct val="90000"/>
            </a:lnSpc>
            <a:spcBef>
              <a:spcPct val="0"/>
            </a:spcBef>
            <a:spcAft>
              <a:spcPct val="35000"/>
            </a:spcAft>
          </a:pPr>
          <a:endParaRPr lang="lt-LT" sz="1400" b="1" kern="1200" dirty="0">
            <a:solidFill>
              <a:schemeClr val="tx1"/>
            </a:solidFill>
          </a:endParaRPr>
        </a:p>
      </dsp:txBody>
      <dsp:txXfrm>
        <a:off x="4203928" y="2808317"/>
        <a:ext cx="2122112" cy="1528088"/>
      </dsp:txXfrm>
    </dsp:sp>
    <dsp:sp modelId="{118F5A31-259C-4C63-BCA6-6FD94B16A2DC}">
      <dsp:nvSpPr>
        <dsp:cNvPr id="0" name=""/>
        <dsp:cNvSpPr/>
      </dsp:nvSpPr>
      <dsp:spPr>
        <a:xfrm>
          <a:off x="2473519" y="3745841"/>
          <a:ext cx="813226" cy="70070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6898F8-72DB-453E-B2BC-533A1C113C2E}">
      <dsp:nvSpPr>
        <dsp:cNvPr id="0" name=""/>
        <dsp:cNvSpPr/>
      </dsp:nvSpPr>
      <dsp:spPr>
        <a:xfrm>
          <a:off x="2501839" y="3728495"/>
          <a:ext cx="2098761"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lt-LT" sz="1400" b="1" kern="1200" dirty="0" smtClean="0">
              <a:solidFill>
                <a:schemeClr val="tx1"/>
              </a:solidFill>
            </a:rPr>
            <a:t>Pacientų teisė pasirinkti paslaugų teikėją</a:t>
          </a:r>
        </a:p>
        <a:p>
          <a:pPr lvl="0" algn="ctr" defTabSz="711200">
            <a:lnSpc>
              <a:spcPct val="90000"/>
            </a:lnSpc>
            <a:spcBef>
              <a:spcPct val="0"/>
            </a:spcBef>
            <a:spcAft>
              <a:spcPct val="35000"/>
            </a:spcAft>
          </a:pPr>
          <a:endParaRPr lang="lt-LT" sz="1600" b="1" kern="1200" dirty="0"/>
        </a:p>
      </dsp:txBody>
      <dsp:txXfrm>
        <a:off x="2501839" y="3728495"/>
        <a:ext cx="2098761" cy="1528088"/>
      </dsp:txXfrm>
    </dsp:sp>
    <dsp:sp modelId="{6D66590F-9D41-4485-BBAB-164266DE3C59}">
      <dsp:nvSpPr>
        <dsp:cNvPr id="0" name=""/>
        <dsp:cNvSpPr/>
      </dsp:nvSpPr>
      <dsp:spPr>
        <a:xfrm>
          <a:off x="1508877" y="2436426"/>
          <a:ext cx="813226" cy="70070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4540E5-0086-4C44-B0AA-82FE7C64973E}">
      <dsp:nvSpPr>
        <dsp:cNvPr id="0" name=""/>
        <dsp:cNvSpPr/>
      </dsp:nvSpPr>
      <dsp:spPr>
        <a:xfrm>
          <a:off x="1040595" y="2788617"/>
          <a:ext cx="1766337"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i="0" u="none" strike="noStrike" kern="1200" baseline="0" dirty="0" err="1" smtClean="0">
              <a:solidFill>
                <a:schemeClr val="tx1"/>
              </a:solidFill>
              <a:latin typeface="+mn-lt"/>
              <a:ea typeface="+mn-ea"/>
              <a:cs typeface="+mn-cs"/>
            </a:rPr>
            <a:t>Kokyb</a:t>
          </a:r>
          <a:r>
            <a:rPr lang="lt-LT" sz="1400" b="1" i="0" u="none" strike="noStrike" kern="1200" baseline="0" dirty="0" smtClean="0">
              <a:solidFill>
                <a:schemeClr val="tx1"/>
              </a:solidFill>
              <a:latin typeface="+mn-lt"/>
              <a:ea typeface="+mn-ea"/>
              <a:cs typeface="+mn-cs"/>
            </a:rPr>
            <a:t>ės ir saugos standartai</a:t>
          </a:r>
          <a:endParaRPr lang="lt-LT" sz="1400" b="1" kern="1200" dirty="0" smtClean="0"/>
        </a:p>
        <a:p>
          <a:pPr lvl="0" algn="ctr" defTabSz="622300">
            <a:lnSpc>
              <a:spcPct val="90000"/>
            </a:lnSpc>
            <a:spcBef>
              <a:spcPct val="0"/>
            </a:spcBef>
            <a:spcAft>
              <a:spcPct val="35000"/>
            </a:spcAft>
          </a:pPr>
          <a:endParaRPr lang="lt-LT" sz="1400" b="1" kern="1200" dirty="0"/>
        </a:p>
      </dsp:txBody>
      <dsp:txXfrm>
        <a:off x="1040595" y="2788617"/>
        <a:ext cx="1766337" cy="1528088"/>
      </dsp:txXfrm>
    </dsp:sp>
    <dsp:sp modelId="{5ACD321C-5A33-4CEB-B4EC-CE67657B14DD}">
      <dsp:nvSpPr>
        <dsp:cNvPr id="0" name=""/>
        <dsp:cNvSpPr/>
      </dsp:nvSpPr>
      <dsp:spPr>
        <a:xfrm>
          <a:off x="1040595" y="937774"/>
          <a:ext cx="1766337" cy="1528088"/>
        </a:xfrm>
        <a:prstGeom prst="hexagon">
          <a:avLst>
            <a:gd name="adj" fmla="val 2857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lt-LT" sz="1400" b="1" i="0" u="none" strike="noStrike" kern="1200" baseline="0" dirty="0" smtClean="0">
              <a:solidFill>
                <a:schemeClr val="tx1"/>
              </a:solidFill>
              <a:latin typeface="+mn-lt"/>
              <a:ea typeface="+mn-ea"/>
              <a:cs typeface="+mn-cs"/>
            </a:rPr>
            <a:t>Išankstinio leidimo suteikimo procedūros</a:t>
          </a:r>
          <a:endParaRPr lang="lt-LT" sz="1400" b="1" kern="1200" dirty="0" smtClean="0"/>
        </a:p>
        <a:p>
          <a:pPr lvl="0" algn="ctr" defTabSz="444500">
            <a:lnSpc>
              <a:spcPct val="90000"/>
            </a:lnSpc>
            <a:spcBef>
              <a:spcPct val="0"/>
            </a:spcBef>
            <a:spcAft>
              <a:spcPct val="35000"/>
            </a:spcAft>
          </a:pPr>
          <a:endParaRPr lang="lt-LT" sz="1000" b="1" kern="1200" dirty="0"/>
        </a:p>
      </dsp:txBody>
      <dsp:txXfrm>
        <a:off x="1040595" y="937774"/>
        <a:ext cx="1766337" cy="152808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Šešiakampė spindulinė diagrama"/>
  <dgm:desc val="Naudojama nuosekliam procesui, susijusiam su centrine idėja ar tema, parodyti. Gali būti tik dvi 2 lygmens figūros. Tinkamiausia, kai yra nedaug teksto. Nenaudojamas tekstas nerodomas, bet jį galima panaudoti pakeitus maketą."/>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881720" cy="489259"/>
          </a:xfrm>
          <a:prstGeom prst="rect">
            <a:avLst/>
          </a:prstGeom>
        </p:spPr>
        <p:txBody>
          <a:bodyPr vert="horz" lIns="89785" tIns="44892" rIns="89785" bIns="44892" rtlCol="0"/>
          <a:lstStyle>
            <a:lvl1pPr algn="l">
              <a:defRPr sz="1200"/>
            </a:lvl1pPr>
          </a:lstStyle>
          <a:p>
            <a:endParaRPr lang="lt-LT"/>
          </a:p>
        </p:txBody>
      </p:sp>
      <p:sp>
        <p:nvSpPr>
          <p:cNvPr id="3" name="Datos vietos rezervavimo ženklas 2"/>
          <p:cNvSpPr>
            <a:spLocks noGrp="1"/>
          </p:cNvSpPr>
          <p:nvPr>
            <p:ph type="dt" sz="quarter" idx="1"/>
          </p:nvPr>
        </p:nvSpPr>
        <p:spPr>
          <a:xfrm>
            <a:off x="3765178" y="0"/>
            <a:ext cx="2881720" cy="489259"/>
          </a:xfrm>
          <a:prstGeom prst="rect">
            <a:avLst/>
          </a:prstGeom>
        </p:spPr>
        <p:txBody>
          <a:bodyPr vert="horz" lIns="89785" tIns="44892" rIns="89785" bIns="44892" rtlCol="0"/>
          <a:lstStyle>
            <a:lvl1pPr algn="r">
              <a:defRPr sz="1200"/>
            </a:lvl1pPr>
          </a:lstStyle>
          <a:p>
            <a:fld id="{0F6C2B8F-AFB7-4670-999A-976D76221E1D}" type="datetimeFigureOut">
              <a:rPr lang="lt-LT" smtClean="0"/>
              <a:pPr/>
              <a:t>2016.05.01</a:t>
            </a:fld>
            <a:endParaRPr lang="lt-LT"/>
          </a:p>
        </p:txBody>
      </p:sp>
      <p:sp>
        <p:nvSpPr>
          <p:cNvPr id="4" name="Poraštės vietos rezervavimo ženklas 3"/>
          <p:cNvSpPr>
            <a:spLocks noGrp="1"/>
          </p:cNvSpPr>
          <p:nvPr>
            <p:ph type="ftr" sz="quarter" idx="2"/>
          </p:nvPr>
        </p:nvSpPr>
        <p:spPr>
          <a:xfrm>
            <a:off x="0" y="9283417"/>
            <a:ext cx="2881720" cy="489258"/>
          </a:xfrm>
          <a:prstGeom prst="rect">
            <a:avLst/>
          </a:prstGeom>
        </p:spPr>
        <p:txBody>
          <a:bodyPr vert="horz" lIns="89785" tIns="44892" rIns="89785" bIns="44892" rtlCol="0" anchor="b"/>
          <a:lstStyle>
            <a:lvl1pPr algn="l">
              <a:defRPr sz="1200"/>
            </a:lvl1pPr>
          </a:lstStyle>
          <a:p>
            <a:endParaRPr lang="lt-LT"/>
          </a:p>
        </p:txBody>
      </p:sp>
      <p:sp>
        <p:nvSpPr>
          <p:cNvPr id="5" name="Skaidrės numerio vietos rezervavimo ženklas 4"/>
          <p:cNvSpPr>
            <a:spLocks noGrp="1"/>
          </p:cNvSpPr>
          <p:nvPr>
            <p:ph type="sldNum" sz="quarter" idx="3"/>
          </p:nvPr>
        </p:nvSpPr>
        <p:spPr>
          <a:xfrm>
            <a:off x="3765178" y="9283417"/>
            <a:ext cx="2881720" cy="489258"/>
          </a:xfrm>
          <a:prstGeom prst="rect">
            <a:avLst/>
          </a:prstGeom>
        </p:spPr>
        <p:txBody>
          <a:bodyPr vert="horz" lIns="89785" tIns="44892" rIns="89785" bIns="44892" rtlCol="0" anchor="b"/>
          <a:lstStyle>
            <a:lvl1pPr algn="r">
              <a:defRPr sz="1200"/>
            </a:lvl1pPr>
          </a:lstStyle>
          <a:p>
            <a:fld id="{D4CDFB48-53D4-4684-A021-6F9F8F2176A1}" type="slidenum">
              <a:rPr lang="lt-LT" smtClean="0"/>
              <a:pPr/>
              <a:t>‹#›</a:t>
            </a:fld>
            <a:endParaRPr lang="lt-LT"/>
          </a:p>
        </p:txBody>
      </p:sp>
    </p:spTree>
    <p:extLst>
      <p:ext uri="{BB962C8B-B14F-4D97-AF65-F5344CB8AC3E}">
        <p14:creationId xmlns:p14="http://schemas.microsoft.com/office/powerpoint/2010/main" xmlns="" val="4281346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880995" cy="488712"/>
          </a:xfrm>
          <a:prstGeom prst="rect">
            <a:avLst/>
          </a:prstGeom>
        </p:spPr>
        <p:txBody>
          <a:bodyPr vert="horz" lIns="89785" tIns="44892" rIns="89785" bIns="44892" rtlCol="0"/>
          <a:lstStyle>
            <a:lvl1pPr algn="l">
              <a:defRPr sz="1200"/>
            </a:lvl1pPr>
          </a:lstStyle>
          <a:p>
            <a:pPr>
              <a:defRPr/>
            </a:pPr>
            <a:endParaRPr lang="lt-LT"/>
          </a:p>
        </p:txBody>
      </p:sp>
      <p:sp>
        <p:nvSpPr>
          <p:cNvPr id="3" name="Datos vietos rezervavimo ženklas 2"/>
          <p:cNvSpPr>
            <a:spLocks noGrp="1"/>
          </p:cNvSpPr>
          <p:nvPr>
            <p:ph type="dt" idx="1"/>
          </p:nvPr>
        </p:nvSpPr>
        <p:spPr>
          <a:xfrm>
            <a:off x="3765917" y="0"/>
            <a:ext cx="2880995" cy="488712"/>
          </a:xfrm>
          <a:prstGeom prst="rect">
            <a:avLst/>
          </a:prstGeom>
        </p:spPr>
        <p:txBody>
          <a:bodyPr vert="horz" lIns="89785" tIns="44892" rIns="89785" bIns="44892" rtlCol="0"/>
          <a:lstStyle>
            <a:lvl1pPr algn="r">
              <a:defRPr sz="1200"/>
            </a:lvl1pPr>
          </a:lstStyle>
          <a:p>
            <a:pPr>
              <a:defRPr/>
            </a:pPr>
            <a:fld id="{D2DD3EB0-A91C-4256-87CE-DEEA7382ACCE}" type="datetimeFigureOut">
              <a:rPr lang="lt-LT"/>
              <a:pPr>
                <a:defRPr/>
              </a:pPr>
              <a:t>2016.05.01</a:t>
            </a:fld>
            <a:endParaRPr lang="lt-LT"/>
          </a:p>
        </p:txBody>
      </p:sp>
      <p:sp>
        <p:nvSpPr>
          <p:cNvPr id="4" name="Skaidrės vaizdo vietos rezervavimo ženklas 3"/>
          <p:cNvSpPr>
            <a:spLocks noGrp="1" noRot="1" noChangeAspect="1"/>
          </p:cNvSpPr>
          <p:nvPr>
            <p:ph type="sldImg" idx="2"/>
          </p:nvPr>
        </p:nvSpPr>
        <p:spPr>
          <a:xfrm>
            <a:off x="881063" y="733425"/>
            <a:ext cx="4886325" cy="3665538"/>
          </a:xfrm>
          <a:prstGeom prst="rect">
            <a:avLst/>
          </a:prstGeom>
          <a:noFill/>
          <a:ln w="12700">
            <a:solidFill>
              <a:prstClr val="black"/>
            </a:solidFill>
          </a:ln>
        </p:spPr>
        <p:txBody>
          <a:bodyPr vert="horz" lIns="89785" tIns="44892" rIns="89785" bIns="44892" rtlCol="0" anchor="ctr"/>
          <a:lstStyle/>
          <a:p>
            <a:pPr lvl="0"/>
            <a:endParaRPr lang="lt-LT" noProof="0" smtClean="0"/>
          </a:p>
        </p:txBody>
      </p:sp>
      <p:sp>
        <p:nvSpPr>
          <p:cNvPr id="5" name="Pastabų vietos rezervavimo ženklas 4"/>
          <p:cNvSpPr>
            <a:spLocks noGrp="1"/>
          </p:cNvSpPr>
          <p:nvPr>
            <p:ph type="body" sz="quarter" idx="3"/>
          </p:nvPr>
        </p:nvSpPr>
        <p:spPr>
          <a:xfrm>
            <a:off x="664845" y="4642763"/>
            <a:ext cx="5318760" cy="4398407"/>
          </a:xfrm>
          <a:prstGeom prst="rect">
            <a:avLst/>
          </a:prstGeom>
        </p:spPr>
        <p:txBody>
          <a:bodyPr vert="horz" lIns="89785" tIns="44892" rIns="89785" bIns="44892" rtlCol="0">
            <a:normAutofit/>
          </a:bodyPr>
          <a:lstStyle/>
          <a:p>
            <a:pPr lvl="0"/>
            <a:r>
              <a:rPr lang="lt-LT" noProof="0" smtClean="0"/>
              <a:t>Spustelėkite ruošinio teksto stiliams keisti</a:t>
            </a:r>
          </a:p>
          <a:p>
            <a:pPr lvl="1"/>
            <a:r>
              <a:rPr lang="lt-LT" noProof="0" smtClean="0"/>
              <a:t>Antras lygmuo</a:t>
            </a:r>
          </a:p>
          <a:p>
            <a:pPr lvl="2"/>
            <a:r>
              <a:rPr lang="lt-LT" noProof="0" smtClean="0"/>
              <a:t>Trečias lygmuo</a:t>
            </a:r>
          </a:p>
          <a:p>
            <a:pPr lvl="3"/>
            <a:r>
              <a:rPr lang="lt-LT" noProof="0" smtClean="0"/>
              <a:t>Ketvirtas lygmuo</a:t>
            </a:r>
          </a:p>
          <a:p>
            <a:pPr lvl="4"/>
            <a:r>
              <a:rPr lang="lt-LT" noProof="0" smtClean="0"/>
              <a:t>Penktas lygmuo</a:t>
            </a:r>
          </a:p>
        </p:txBody>
      </p:sp>
      <p:sp>
        <p:nvSpPr>
          <p:cNvPr id="6" name="Poraštės vietos rezervavimo ženklas 5"/>
          <p:cNvSpPr>
            <a:spLocks noGrp="1"/>
          </p:cNvSpPr>
          <p:nvPr>
            <p:ph type="ftr" sz="quarter" idx="4"/>
          </p:nvPr>
        </p:nvSpPr>
        <p:spPr>
          <a:xfrm>
            <a:off x="0" y="9283829"/>
            <a:ext cx="2880995" cy="488712"/>
          </a:xfrm>
          <a:prstGeom prst="rect">
            <a:avLst/>
          </a:prstGeom>
        </p:spPr>
        <p:txBody>
          <a:bodyPr vert="horz" lIns="89785" tIns="44892" rIns="89785" bIns="44892" rtlCol="0" anchor="b"/>
          <a:lstStyle>
            <a:lvl1pPr algn="l">
              <a:defRPr sz="1200"/>
            </a:lvl1pPr>
          </a:lstStyle>
          <a:p>
            <a:pPr>
              <a:defRPr/>
            </a:pPr>
            <a:endParaRPr lang="lt-LT"/>
          </a:p>
        </p:txBody>
      </p:sp>
      <p:sp>
        <p:nvSpPr>
          <p:cNvPr id="7" name="Skaidrės numerio vietos rezervavimo ženklas 6"/>
          <p:cNvSpPr>
            <a:spLocks noGrp="1"/>
          </p:cNvSpPr>
          <p:nvPr>
            <p:ph type="sldNum" sz="quarter" idx="5"/>
          </p:nvPr>
        </p:nvSpPr>
        <p:spPr>
          <a:xfrm>
            <a:off x="3765917" y="9283829"/>
            <a:ext cx="2880995" cy="488712"/>
          </a:xfrm>
          <a:prstGeom prst="rect">
            <a:avLst/>
          </a:prstGeom>
        </p:spPr>
        <p:txBody>
          <a:bodyPr vert="horz" lIns="89785" tIns="44892" rIns="89785" bIns="44892" rtlCol="0" anchor="b"/>
          <a:lstStyle>
            <a:lvl1pPr algn="r">
              <a:defRPr sz="1200"/>
            </a:lvl1pPr>
          </a:lstStyle>
          <a:p>
            <a:pPr>
              <a:defRPr/>
            </a:pPr>
            <a:fld id="{880328C6-4958-4343-A375-B5CB87F1A978}" type="slidenum">
              <a:rPr lang="lt-LT"/>
              <a:pPr>
                <a:defRPr/>
              </a:pPr>
              <a:t>‹#›</a:t>
            </a:fld>
            <a:endParaRPr lang="lt-LT"/>
          </a:p>
        </p:txBody>
      </p:sp>
    </p:spTree>
    <p:extLst>
      <p:ext uri="{BB962C8B-B14F-4D97-AF65-F5344CB8AC3E}">
        <p14:creationId xmlns:p14="http://schemas.microsoft.com/office/powerpoint/2010/main" xmlns="" val="11894759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2</a:t>
            </a:fld>
            <a:endParaRPr lang="lt-L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11</a:t>
            </a:fld>
            <a:endParaRPr lang="lt-L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4580"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E6A0E057-2573-4E88-9957-CC09A5516469}" type="slidenum">
              <a:rPr lang="lt-LT" smtClean="0"/>
              <a:pPr eaLnBrk="1" hangingPunct="1"/>
              <a:t>12</a:t>
            </a:fld>
            <a:endParaRPr lang="lt-L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4580"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E6A0E057-2573-4E88-9957-CC09A5516469}" type="slidenum">
              <a:rPr lang="lt-LT" smtClean="0"/>
              <a:pPr eaLnBrk="1" hangingPunct="1"/>
              <a:t>14</a:t>
            </a:fld>
            <a:endParaRPr lang="lt-L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4580"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E6A0E057-2573-4E88-9957-CC09A5516469}" type="slidenum">
              <a:rPr lang="lt-LT" smtClean="0"/>
              <a:pPr eaLnBrk="1" hangingPunct="1"/>
              <a:t>15</a:t>
            </a:fld>
            <a:endParaRPr lang="lt-L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16</a:t>
            </a:fld>
            <a:endParaRPr lang="lt-L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17</a:t>
            </a:fld>
            <a:endParaRPr lang="lt-L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18</a:t>
            </a:fld>
            <a:endParaRPr lang="lt-L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22</a:t>
            </a:fld>
            <a:endParaRPr lang="lt-L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3</a:t>
            </a:fld>
            <a:endParaRPr lang="lt-L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4</a:t>
            </a:fld>
            <a:endParaRPr lang="lt-L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5</a:t>
            </a:fld>
            <a:endParaRPr lang="lt-L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6</a:t>
            </a:fld>
            <a:endParaRPr lang="lt-L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7</a:t>
            </a:fld>
            <a:endParaRPr lang="lt-L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8</a:t>
            </a:fld>
            <a:endParaRPr lang="lt-L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9</a:t>
            </a:fld>
            <a:endParaRPr lang="lt-L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Pastabų vietos rezervavimo ženkl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lt-LT" dirty="0" smtClean="0"/>
          </a:p>
        </p:txBody>
      </p:sp>
      <p:sp>
        <p:nvSpPr>
          <p:cNvPr id="22532" name="Skaidrės numerio vietos rezervavimo ženklas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29503" indent="-280578" eaLnBrk="0" hangingPunct="0">
              <a:defRPr>
                <a:solidFill>
                  <a:schemeClr val="tx1"/>
                </a:solidFill>
                <a:latin typeface="Arial" charset="0"/>
              </a:defRPr>
            </a:lvl2pPr>
            <a:lvl3pPr marL="1122312" indent="-224462" eaLnBrk="0" hangingPunct="0">
              <a:defRPr>
                <a:solidFill>
                  <a:schemeClr val="tx1"/>
                </a:solidFill>
                <a:latin typeface="Arial" charset="0"/>
              </a:defRPr>
            </a:lvl3pPr>
            <a:lvl4pPr marL="1571236" indent="-224462" eaLnBrk="0" hangingPunct="0">
              <a:defRPr>
                <a:solidFill>
                  <a:schemeClr val="tx1"/>
                </a:solidFill>
                <a:latin typeface="Arial" charset="0"/>
              </a:defRPr>
            </a:lvl4pPr>
            <a:lvl5pPr marL="2020161" indent="-224462" eaLnBrk="0" hangingPunct="0">
              <a:defRPr>
                <a:solidFill>
                  <a:schemeClr val="tx1"/>
                </a:solidFill>
                <a:latin typeface="Arial" charset="0"/>
              </a:defRPr>
            </a:lvl5pPr>
            <a:lvl6pPr marL="2469086" indent="-224462" eaLnBrk="0" fontAlgn="base" hangingPunct="0">
              <a:spcBef>
                <a:spcPct val="0"/>
              </a:spcBef>
              <a:spcAft>
                <a:spcPct val="0"/>
              </a:spcAft>
              <a:defRPr>
                <a:solidFill>
                  <a:schemeClr val="tx1"/>
                </a:solidFill>
                <a:latin typeface="Arial" charset="0"/>
              </a:defRPr>
            </a:lvl6pPr>
            <a:lvl7pPr marL="2918010" indent="-224462" eaLnBrk="0" fontAlgn="base" hangingPunct="0">
              <a:spcBef>
                <a:spcPct val="0"/>
              </a:spcBef>
              <a:spcAft>
                <a:spcPct val="0"/>
              </a:spcAft>
              <a:defRPr>
                <a:solidFill>
                  <a:schemeClr val="tx1"/>
                </a:solidFill>
                <a:latin typeface="Arial" charset="0"/>
              </a:defRPr>
            </a:lvl7pPr>
            <a:lvl8pPr marL="3366935" indent="-224462" eaLnBrk="0" fontAlgn="base" hangingPunct="0">
              <a:spcBef>
                <a:spcPct val="0"/>
              </a:spcBef>
              <a:spcAft>
                <a:spcPct val="0"/>
              </a:spcAft>
              <a:defRPr>
                <a:solidFill>
                  <a:schemeClr val="tx1"/>
                </a:solidFill>
                <a:latin typeface="Arial" charset="0"/>
              </a:defRPr>
            </a:lvl8pPr>
            <a:lvl9pPr marL="3815860" indent="-224462" eaLnBrk="0" fontAlgn="base" hangingPunct="0">
              <a:spcBef>
                <a:spcPct val="0"/>
              </a:spcBef>
              <a:spcAft>
                <a:spcPct val="0"/>
              </a:spcAft>
              <a:defRPr>
                <a:solidFill>
                  <a:schemeClr val="tx1"/>
                </a:solidFill>
                <a:latin typeface="Arial" charset="0"/>
              </a:defRPr>
            </a:lvl9pPr>
          </a:lstStyle>
          <a:p>
            <a:pPr eaLnBrk="1" hangingPunct="1"/>
            <a:fld id="{866FAB87-693F-4B52-B417-41CA943C0051}" type="slidenum">
              <a:rPr lang="lt-LT" smtClean="0"/>
              <a:pPr eaLnBrk="1" hangingPunct="1"/>
              <a:t>10</a:t>
            </a:fld>
            <a:endParaRPr lang="lt-L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7C4E799-FC8C-4006-8DFC-AD04832DC79E}" type="datetime1">
              <a:rPr lang="en-US"/>
              <a:pPr>
                <a:defRPr/>
              </a:pPr>
              <a:t>5/1/2016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EC62D0-2DE4-490A-95C8-858D75B04A57}" type="slidenum">
              <a:rPr lang="en-US"/>
              <a:pPr>
                <a:defRPr/>
              </a:pPr>
              <a:t>‹#›</a:t>
            </a:fld>
            <a:endParaRPr lang="en-US"/>
          </a:p>
        </p:txBody>
      </p:sp>
    </p:spTree>
    <p:extLst>
      <p:ext uri="{BB962C8B-B14F-4D97-AF65-F5344CB8AC3E}">
        <p14:creationId xmlns:p14="http://schemas.microsoft.com/office/powerpoint/2010/main" xmlns="" val="748474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41AC41-6839-40A0-B238-00585DA13823}" type="datetime1">
              <a:rPr lang="en-US"/>
              <a:pPr>
                <a:defRPr/>
              </a:pPr>
              <a:t>5/1/2016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D312F5B-307E-47E7-9DDD-BE159DF6F63B}" type="slidenum">
              <a:rPr lang="en-US"/>
              <a:pPr>
                <a:defRPr/>
              </a:pPr>
              <a:t>‹#›</a:t>
            </a:fld>
            <a:endParaRPr lang="en-US"/>
          </a:p>
        </p:txBody>
      </p:sp>
    </p:spTree>
    <p:extLst>
      <p:ext uri="{BB962C8B-B14F-4D97-AF65-F5344CB8AC3E}">
        <p14:creationId xmlns:p14="http://schemas.microsoft.com/office/powerpoint/2010/main" xmlns="" val="3282587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B9087E-BBFC-414C-800C-615D6FA66DF1}" type="datetime1">
              <a:rPr lang="en-US"/>
              <a:pPr>
                <a:defRPr/>
              </a:pPr>
              <a:t>5/1/2016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1F08FA-41F9-4316-8901-48D586E92C70}" type="slidenum">
              <a:rPr lang="en-US"/>
              <a:pPr>
                <a:defRPr/>
              </a:pPr>
              <a:t>‹#›</a:t>
            </a:fld>
            <a:endParaRPr lang="en-US"/>
          </a:p>
        </p:txBody>
      </p:sp>
    </p:spTree>
    <p:extLst>
      <p:ext uri="{BB962C8B-B14F-4D97-AF65-F5344CB8AC3E}">
        <p14:creationId xmlns:p14="http://schemas.microsoft.com/office/powerpoint/2010/main" xmlns="" val="4082658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1785926"/>
            <a:ext cx="7715304" cy="4071966"/>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ctrTitle"/>
          </p:nvPr>
        </p:nvSpPr>
        <p:spPr>
          <a:xfrm>
            <a:off x="1214414" y="500043"/>
            <a:ext cx="7772400" cy="1000131"/>
          </a:xfrm>
        </p:spPr>
        <p:txBody>
          <a:bodyPr>
            <a:normAutofit/>
          </a:bodyPr>
          <a:lstStyle>
            <a:lvl1pPr>
              <a:defRPr sz="4000"/>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796088" y="6356350"/>
            <a:ext cx="2133600" cy="365125"/>
          </a:xfrm>
        </p:spPr>
        <p:txBody>
          <a:bodyPr/>
          <a:lstStyle>
            <a:lvl1pPr algn="r" fontAlgn="auto">
              <a:spcBef>
                <a:spcPts val="0"/>
              </a:spcBef>
              <a:spcAft>
                <a:spcPts val="0"/>
              </a:spcAft>
              <a:defRPr>
                <a:latin typeface="+mn-lt"/>
                <a:cs typeface="+mn-cs"/>
              </a:defRPr>
            </a:lvl1pPr>
          </a:lstStyle>
          <a:p>
            <a:pPr>
              <a:defRPr/>
            </a:pPr>
            <a:fld id="{156A7924-C60E-498D-B874-CD450B3787CA}" type="slidenum">
              <a:rPr lang="en-US"/>
              <a:pPr>
                <a:defRPr/>
              </a:pPr>
              <a:t>‹#›</a:t>
            </a:fld>
            <a:endParaRPr lang="en-US" dirty="0"/>
          </a:p>
        </p:txBody>
      </p:sp>
    </p:spTree>
    <p:extLst>
      <p:ext uri="{BB962C8B-B14F-4D97-AF65-F5344CB8AC3E}">
        <p14:creationId xmlns:p14="http://schemas.microsoft.com/office/powerpoint/2010/main" xmlns="" val="3050343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Spustelėkite, jei norite keisite ruoš. pav. stilių</a:t>
            </a:r>
            <a:endParaRPr lang="lt-LT"/>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lt-LT" smtClean="0"/>
              <a:t>Spustelėkite ruošinio paantraštės stiliui keisti</a:t>
            </a:r>
            <a:endParaRPr lang="lt-LT"/>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65D2E1-CA88-4AE4-9111-6A074BB406F6}"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400820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a:xfrm>
            <a:off x="1187624" y="116632"/>
            <a:ext cx="7499176" cy="1143000"/>
          </a:xfrm>
        </p:spPr>
        <p:txBody>
          <a:bodyPr/>
          <a:lstStyle>
            <a:lvl1pPr>
              <a:defRPr sz="4000" b="1">
                <a:solidFill>
                  <a:srgbClr val="007456"/>
                </a:solidFill>
              </a:defRPr>
            </a:lvl1pPr>
          </a:lstStyle>
          <a:p>
            <a:r>
              <a:rPr lang="lt-LT" dirty="0" smtClean="0"/>
              <a:t>Spustelėkite, jei norite keisite ruoš. pav. stilių</a:t>
            </a:r>
            <a:endParaRPr lang="lt-LT" dirty="0"/>
          </a:p>
        </p:txBody>
      </p:sp>
      <p:sp>
        <p:nvSpPr>
          <p:cNvPr id="3" name="Turinio vietos rezervavimo ženklas 2"/>
          <p:cNvSpPr>
            <a:spLocks noGrp="1"/>
          </p:cNvSpPr>
          <p:nvPr>
            <p:ph idx="1"/>
          </p:nvPr>
        </p:nvSpPr>
        <p:spPr>
          <a:xfrm>
            <a:off x="1259632" y="1340768"/>
            <a:ext cx="7427168" cy="5400600"/>
          </a:xfrm>
        </p:spPr>
        <p:txBody>
          <a:bodyPr/>
          <a:lstStyle/>
          <a:p>
            <a:pPr lvl="0"/>
            <a:r>
              <a:rPr lang="lt-LT" dirty="0" smtClean="0"/>
              <a:t>Spustelėkite ruošinio teksto stiliams keisti</a:t>
            </a:r>
          </a:p>
          <a:p>
            <a:pPr lvl="1"/>
            <a:r>
              <a:rPr lang="lt-LT" dirty="0" smtClean="0"/>
              <a:t>Antras lygmuo</a:t>
            </a:r>
          </a:p>
          <a:p>
            <a:pPr lvl="2"/>
            <a:r>
              <a:rPr lang="lt-LT" dirty="0" smtClean="0"/>
              <a:t>Trečias lygmuo</a:t>
            </a:r>
          </a:p>
          <a:p>
            <a:pPr lvl="3"/>
            <a:r>
              <a:rPr lang="lt-LT" dirty="0" smtClean="0"/>
              <a:t>Ketvirtas lygmuo</a:t>
            </a:r>
          </a:p>
          <a:p>
            <a:pPr lvl="4"/>
            <a:r>
              <a:rPr lang="lt-LT" dirty="0" smtClean="0"/>
              <a:t>Penktas lygmuo</a:t>
            </a:r>
            <a:endParaRPr lang="lt-LT" dirty="0"/>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463A88-BE1F-4526-8C87-ABB3ACB337FB}"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225620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lt-LT" smtClean="0"/>
              <a:t>Spustelėkite ruošinio teksto stiliams keisti</a:t>
            </a:r>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C97DC7-A8F0-42DD-B5C1-73C299D75EA3}"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7507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3D2F86-7D75-4859-9507-AFCF487B672A}"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798966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Spustelėkite, jei norite keisite ruoš. pav.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Spustelėkite ruošinio teksto stiliams keisti</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5FC633-4BB0-4A4B-B199-39731ABAAE37}"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4472625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a:xfrm>
            <a:off x="1259632" y="35017"/>
            <a:ext cx="7776864" cy="1143000"/>
          </a:xfrm>
        </p:spPr>
        <p:txBody>
          <a:bodyPr/>
          <a:lstStyle>
            <a:lvl1pPr>
              <a:defRPr b="1">
                <a:solidFill>
                  <a:srgbClr val="007456"/>
                </a:solidFill>
              </a:defRPr>
            </a:lvl1pPr>
          </a:lstStyle>
          <a:p>
            <a:r>
              <a:rPr lang="lt-LT" dirty="0" smtClean="0"/>
              <a:t>Spustelėkite, jei norite keisite ruoš. pav. stilių</a:t>
            </a:r>
            <a:endParaRPr lang="lt-LT" dirty="0"/>
          </a:p>
        </p:txBody>
      </p:sp>
      <p:sp>
        <p:nvSpPr>
          <p:cNvPr id="3"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999E78-3F96-4D20-96BE-8D323AD829F1}"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134164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1342F5D-F718-4097-81C6-66E385230F76}"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28830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AA5CDD-3CAE-4675-8573-20D43D29BF2D}" type="datetime1">
              <a:rPr lang="en-US"/>
              <a:pPr>
                <a:defRPr/>
              </a:pPr>
              <a:t>5/1/2016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CF4B4F-F661-4716-A1CF-685A96C18E99}" type="slidenum">
              <a:rPr lang="en-US"/>
              <a:pPr>
                <a:defRPr/>
              </a:pPr>
              <a:t>‹#›</a:t>
            </a:fld>
            <a:endParaRPr lang="en-US"/>
          </a:p>
        </p:txBody>
      </p:sp>
    </p:spTree>
    <p:extLst>
      <p:ext uri="{BB962C8B-B14F-4D97-AF65-F5344CB8AC3E}">
        <p14:creationId xmlns:p14="http://schemas.microsoft.com/office/powerpoint/2010/main" xmlns="" val="35619759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Spustelėkite, jei norite keisite ruoš. pav.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2AE25B-F07D-4ED0-AA17-3898120CA52D}"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3719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Spustelėkite, jei norite keisite ruoš. pav.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t-LT" noProof="0" smtClean="0"/>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Spustelėkite ruošinio teksto stiliams keisti</a:t>
            </a:r>
          </a:p>
        </p:txBody>
      </p:sp>
      <p:sp>
        <p:nvSpPr>
          <p:cNvPr id="5"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E943F0-1072-4D23-AEB7-67F9783DA191}"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690782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F23E21-A8B3-4406-832F-CFCB587EBD11}"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440006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Spustelėkite, jei norite keisite ruoš. pav.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EB790F-F176-495A-97F7-4DA12D3DE8D5}"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554471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OverObj" preserve="1">
  <p:cSld name="Pavadinimas ir tekstas virš turinio">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8229600" cy="1143000"/>
          </a:xfrm>
        </p:spPr>
        <p:txBody>
          <a:bodyPr/>
          <a:lstStyle/>
          <a:p>
            <a:r>
              <a:rPr lang="lt-LT" smtClean="0"/>
              <a:t>Spustelėkite, jei norite keisite ruoš. pav. stilių</a:t>
            </a:r>
            <a:endParaRPr lang="lt-LT"/>
          </a:p>
        </p:txBody>
      </p:sp>
      <p:sp>
        <p:nvSpPr>
          <p:cNvPr id="3" name="Teksto vietos rezervavimo ženklas 2"/>
          <p:cNvSpPr>
            <a:spLocks noGrp="1"/>
          </p:cNvSpPr>
          <p:nvPr>
            <p:ph type="body" sz="half" idx="1"/>
          </p:nvPr>
        </p:nvSpPr>
        <p:spPr>
          <a:xfrm>
            <a:off x="457200" y="1600200"/>
            <a:ext cx="8229600" cy="2185988"/>
          </a:xfrm>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57200" y="3938588"/>
            <a:ext cx="8229600" cy="2187575"/>
          </a:xfrm>
        </p:spPr>
        <p:txBody>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A5D90F-DECE-4DA4-827A-DE05A579093B}"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7805594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259631" y="4406900"/>
            <a:ext cx="7235081" cy="1362075"/>
          </a:xfrm>
        </p:spPr>
        <p:txBody>
          <a:bodyPr anchor="t"/>
          <a:lstStyle>
            <a:lvl1pPr algn="l">
              <a:defRPr sz="4000" b="1" cap="all"/>
            </a:lvl1pPr>
          </a:lstStyle>
          <a:p>
            <a:r>
              <a:rPr lang="lt-LT" smtClean="0"/>
              <a:t>Spustelėkite, jei norite keisite ruoš. pav. stilių</a:t>
            </a:r>
            <a:endParaRPr lang="lt-LT"/>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C97DC7-A8F0-42DD-B5C1-73C299D75EA3}"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7264386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1785926"/>
            <a:ext cx="7715304" cy="4071966"/>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ctrTitle"/>
          </p:nvPr>
        </p:nvSpPr>
        <p:spPr>
          <a:xfrm>
            <a:off x="1214414" y="500043"/>
            <a:ext cx="7772400" cy="1000131"/>
          </a:xfrm>
        </p:spPr>
        <p:txBody>
          <a:bodyPr>
            <a:normAutofit/>
          </a:bodyPr>
          <a:lstStyle>
            <a:lvl1pPr>
              <a:defRPr sz="4000"/>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796088" y="6356350"/>
            <a:ext cx="2133600" cy="365125"/>
          </a:xfrm>
        </p:spPr>
        <p:txBody>
          <a:bodyPr/>
          <a:lstStyle>
            <a:lvl1pPr algn="r" fontAlgn="auto">
              <a:spcBef>
                <a:spcPts val="0"/>
              </a:spcBef>
              <a:spcAft>
                <a:spcPts val="0"/>
              </a:spcAft>
              <a:defRPr sz="1800" b="0" i="0">
                <a:solidFill>
                  <a:schemeClr val="tx1"/>
                </a:solidFill>
                <a:latin typeface="+mn-lt"/>
                <a:cs typeface="+mn-cs"/>
              </a:defRPr>
            </a:lvl1pPr>
          </a:lstStyle>
          <a:p>
            <a:pPr>
              <a:defRPr/>
            </a:pPr>
            <a:fld id="{ED5B023E-2CE1-480A-A720-910D7BD0A5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xmlns="" val="4195680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1F7F566-706A-4ACD-9969-8739A54C9866}" type="datetime1">
              <a:rPr lang="en-US"/>
              <a:pPr>
                <a:defRPr/>
              </a:pPr>
              <a:t>5/1/2016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957921-E1C1-4175-9CF7-CF3A6A025DD8}" type="slidenum">
              <a:rPr lang="en-US"/>
              <a:pPr>
                <a:defRPr/>
              </a:pPr>
              <a:t>‹#›</a:t>
            </a:fld>
            <a:endParaRPr lang="en-US"/>
          </a:p>
        </p:txBody>
      </p:sp>
    </p:spTree>
    <p:extLst>
      <p:ext uri="{BB962C8B-B14F-4D97-AF65-F5344CB8AC3E}">
        <p14:creationId xmlns:p14="http://schemas.microsoft.com/office/powerpoint/2010/main" xmlns="" val="3009314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CCDF17B-A7A2-495B-962E-4C130220F319}" type="datetime1">
              <a:rPr lang="en-US"/>
              <a:pPr>
                <a:defRPr/>
              </a:pPr>
              <a:t>5/1/2016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5E210C-7D1E-4D9A-BCB6-7A88335E06B5}" type="slidenum">
              <a:rPr lang="en-US"/>
              <a:pPr>
                <a:defRPr/>
              </a:pPr>
              <a:t>‹#›</a:t>
            </a:fld>
            <a:endParaRPr lang="en-US"/>
          </a:p>
        </p:txBody>
      </p:sp>
    </p:spTree>
    <p:extLst>
      <p:ext uri="{BB962C8B-B14F-4D97-AF65-F5344CB8AC3E}">
        <p14:creationId xmlns:p14="http://schemas.microsoft.com/office/powerpoint/2010/main" xmlns="" val="266411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D3BE0CA-6496-40F4-B6EF-9F9E0BC50F0A}" type="datetime1">
              <a:rPr lang="en-US"/>
              <a:pPr>
                <a:defRPr/>
              </a:pPr>
              <a:t>5/1/2016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8817C80-3D6D-4BE6-A400-49313320C2F5}" type="slidenum">
              <a:rPr lang="en-US"/>
              <a:pPr>
                <a:defRPr/>
              </a:pPr>
              <a:t>‹#›</a:t>
            </a:fld>
            <a:endParaRPr lang="en-US"/>
          </a:p>
        </p:txBody>
      </p:sp>
    </p:spTree>
    <p:extLst>
      <p:ext uri="{BB962C8B-B14F-4D97-AF65-F5344CB8AC3E}">
        <p14:creationId xmlns:p14="http://schemas.microsoft.com/office/powerpoint/2010/main" xmlns="" val="2592355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60DA87B-7297-499D-8672-8625F7F15EF0}" type="datetime1">
              <a:rPr lang="en-US"/>
              <a:pPr>
                <a:defRPr/>
              </a:pPr>
              <a:t>5/1/2016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6E67AE7-2715-4861-B46A-2BAF3663DAB0}" type="slidenum">
              <a:rPr lang="en-US"/>
              <a:pPr>
                <a:defRPr/>
              </a:pPr>
              <a:t>‹#›</a:t>
            </a:fld>
            <a:endParaRPr lang="en-US"/>
          </a:p>
        </p:txBody>
      </p:sp>
    </p:spTree>
    <p:extLst>
      <p:ext uri="{BB962C8B-B14F-4D97-AF65-F5344CB8AC3E}">
        <p14:creationId xmlns:p14="http://schemas.microsoft.com/office/powerpoint/2010/main" xmlns="" val="3604885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1E40998-EAF9-44DD-9A2B-841BCFFEE906}" type="datetime1">
              <a:rPr lang="en-US"/>
              <a:pPr>
                <a:defRPr/>
              </a:pPr>
              <a:t>5/1/2016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4C14D09-7D84-4ACC-90AF-5731B730B62C}" type="slidenum">
              <a:rPr lang="en-US"/>
              <a:pPr>
                <a:defRPr/>
              </a:pPr>
              <a:t>‹#›</a:t>
            </a:fld>
            <a:endParaRPr lang="en-US"/>
          </a:p>
        </p:txBody>
      </p:sp>
    </p:spTree>
    <p:extLst>
      <p:ext uri="{BB962C8B-B14F-4D97-AF65-F5344CB8AC3E}">
        <p14:creationId xmlns:p14="http://schemas.microsoft.com/office/powerpoint/2010/main" xmlns="" val="903010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D54BD8C-DB5A-42FD-A83A-9E98F3B39CFE}" type="datetime1">
              <a:rPr lang="en-US"/>
              <a:pPr>
                <a:defRPr/>
              </a:pPr>
              <a:t>5/1/2016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7B6E74-D9B1-4CEF-A000-1BF8B28B92DF}" type="slidenum">
              <a:rPr lang="en-US"/>
              <a:pPr>
                <a:defRPr/>
              </a:pPr>
              <a:t>‹#›</a:t>
            </a:fld>
            <a:endParaRPr lang="en-US"/>
          </a:p>
        </p:txBody>
      </p:sp>
    </p:spTree>
    <p:extLst>
      <p:ext uri="{BB962C8B-B14F-4D97-AF65-F5344CB8AC3E}">
        <p14:creationId xmlns:p14="http://schemas.microsoft.com/office/powerpoint/2010/main" xmlns="" val="1886833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84C62D6-0A40-4BDA-BF8C-DFFAC70BA1E6}" type="datetime1">
              <a:rPr lang="en-US"/>
              <a:pPr>
                <a:defRPr/>
              </a:pPr>
              <a:t>5/1/2016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1E20AC-4406-41AA-91E5-E70B30E501F5}" type="slidenum">
              <a:rPr lang="en-US"/>
              <a:pPr>
                <a:defRPr/>
              </a:pPr>
              <a:t>‹#›</a:t>
            </a:fld>
            <a:endParaRPr lang="en-US"/>
          </a:p>
        </p:txBody>
      </p:sp>
    </p:spTree>
    <p:extLst>
      <p:ext uri="{BB962C8B-B14F-4D97-AF65-F5344CB8AC3E}">
        <p14:creationId xmlns:p14="http://schemas.microsoft.com/office/powerpoint/2010/main" xmlns="" val="4245768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3E4F9EA-1600-431F-B6E5-277418BC69CD}" type="datetime1">
              <a:rPr lang="en-US"/>
              <a:pPr>
                <a:defRPr/>
              </a:pPr>
              <a:t>5/1/2016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84D9451-F7A3-442B-A1ED-CF6F3356262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Spustelėkite, jei norite keisite ruoš. pav. stilių</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Spustelėkite ruošinio teksto stiliams keisti</a:t>
            </a:r>
          </a:p>
          <a:p>
            <a:pPr lvl="1"/>
            <a:r>
              <a:rPr lang="en-US" smtClean="0"/>
              <a:t>Antras lygmuo</a:t>
            </a:r>
          </a:p>
          <a:p>
            <a:pPr lvl="2"/>
            <a:r>
              <a:rPr lang="en-US" smtClean="0"/>
              <a:t>Trečias lygmuo</a:t>
            </a:r>
          </a:p>
          <a:p>
            <a:pPr lvl="3"/>
            <a:r>
              <a:rPr lang="en-US" smtClean="0"/>
              <a:t>Ketvirtas lygmuo</a:t>
            </a:r>
          </a:p>
          <a:p>
            <a:pPr lvl="4"/>
            <a:r>
              <a:rPr lang="en-US" smtClean="0"/>
              <a:t>Penktas lygmuo</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defRPr>
            </a:lvl1pPr>
          </a:lstStyle>
          <a:p>
            <a:pPr>
              <a:defRPr/>
            </a:pPr>
            <a:endParaRPr lang="en-US">
              <a:solidFill>
                <a:srgbClr val="000000">
                  <a:tint val="75000"/>
                </a:srgb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spcBef>
                <a:spcPct val="0"/>
              </a:spcBef>
              <a:buFontTx/>
              <a:buNone/>
              <a:defRPr sz="1200">
                <a:solidFill>
                  <a:srgbClr val="898989"/>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defRPr>
            </a:lvl1pPr>
          </a:lstStyle>
          <a:p>
            <a:pPr>
              <a:defRPr/>
            </a:pPr>
            <a:fld id="{763395B1-D9CF-4D05-A365-8B30696B66CD}" type="slidenum">
              <a:rPr lang="en-US">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24053113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image" Target="../media/image7.png"/><Relationship Id="rId5" Type="http://schemas.openxmlformats.org/officeDocument/2006/relationships/diagramLayout" Target="../diagrams/layout2.xml"/><Relationship Id="rId10" Type="http://schemas.openxmlformats.org/officeDocument/2006/relationships/image" Target="../media/image6.wmf"/><Relationship Id="rId4" Type="http://schemas.openxmlformats.org/officeDocument/2006/relationships/diagramData" Target="../diagrams/data2.xml"/><Relationship Id="rId9"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8" Type="http://schemas.openxmlformats.org/officeDocument/2006/relationships/hyperlink" Target="http://ec.europa.eu/health/cross_border_care/policy/index_en.htm" TargetMode="External"/><Relationship Id="rId3" Type="http://schemas.openxmlformats.org/officeDocument/2006/relationships/image" Target="../media/image4.jpeg"/><Relationship Id="rId7" Type="http://schemas.openxmlformats.org/officeDocument/2006/relationships/hyperlink" Target="http://ec.europa.eu/health/cross_border_care/docs/cbhc_ncp_en.pdf" TargetMode="External"/><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hyperlink" Target="http://www.vlk.lt/" TargetMode="External"/><Relationship Id="rId5" Type="http://schemas.openxmlformats.org/officeDocument/2006/relationships/hyperlink" Target="mailto:info@vlk.lt" TargetMode="External"/><Relationship Id="rId4" Type="http://schemas.openxmlformats.org/officeDocument/2006/relationships/hyperlink" Target="http://www.lncp.lt/" TargetMode="External"/><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icture1.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Title 1"/>
          <p:cNvSpPr>
            <a:spLocks noGrp="1"/>
          </p:cNvSpPr>
          <p:nvPr>
            <p:ph type="ctrTitle"/>
          </p:nvPr>
        </p:nvSpPr>
        <p:spPr>
          <a:xfrm>
            <a:off x="755650" y="1643063"/>
            <a:ext cx="8064500" cy="3844925"/>
          </a:xfrm>
        </p:spPr>
        <p:txBody>
          <a:bodyPr>
            <a:noAutofit/>
          </a:bodyPr>
          <a:lstStyle/>
          <a:p>
            <a:r>
              <a:rPr lang="lt-LT" sz="3200" b="1" dirty="0" smtClean="0"/>
              <a:t/>
            </a:r>
            <a:br>
              <a:rPr lang="lt-LT" sz="3200" b="1" dirty="0" smtClean="0"/>
            </a:br>
            <a:r>
              <a:rPr lang="lt-LT" sz="3200" b="1" dirty="0" smtClean="0"/>
              <a:t/>
            </a:r>
            <a:br>
              <a:rPr lang="lt-LT" sz="3200" b="1" dirty="0" smtClean="0"/>
            </a:br>
            <a:r>
              <a:rPr lang="en-US" b="1" dirty="0" smtClean="0"/>
              <a:t>T</a:t>
            </a:r>
            <a:r>
              <a:rPr lang="lt-LT" b="1" dirty="0" err="1" smtClean="0"/>
              <a:t>arpvalstybinės</a:t>
            </a:r>
            <a:r>
              <a:rPr lang="lt-LT" b="1" dirty="0" smtClean="0"/>
              <a:t> </a:t>
            </a:r>
            <a:r>
              <a:rPr lang="lt-LT" b="1" dirty="0"/>
              <a:t>sveikatos priežiūros išlaidų </a:t>
            </a:r>
            <a:r>
              <a:rPr lang="lt-LT" b="1" dirty="0" smtClean="0"/>
              <a:t>kompensavimo aktualijos</a:t>
            </a:r>
            <a:r>
              <a:rPr lang="en-US" b="1" dirty="0" smtClean="0"/>
              <a:t/>
            </a:r>
            <a:br>
              <a:rPr lang="en-US" b="1" dirty="0" smtClean="0"/>
            </a:br>
            <a:r>
              <a:rPr lang="lt-LT" sz="3200" dirty="0" smtClean="0">
                <a:latin typeface="Arial" charset="0"/>
                <a:cs typeface="Arial" charset="0"/>
              </a:rPr>
              <a:t/>
            </a:r>
            <a:br>
              <a:rPr lang="lt-LT" sz="3200" dirty="0" smtClean="0">
                <a:latin typeface="Arial" charset="0"/>
                <a:cs typeface="Arial" charset="0"/>
              </a:rPr>
            </a:br>
            <a:r>
              <a:rPr lang="lt-LT" sz="3200" dirty="0" smtClean="0">
                <a:latin typeface="Arial" charset="0"/>
                <a:cs typeface="Arial" charset="0"/>
              </a:rPr>
              <a:t/>
            </a:r>
            <a:br>
              <a:rPr lang="lt-LT" sz="3200" dirty="0" smtClean="0">
                <a:latin typeface="Arial" charset="0"/>
                <a:cs typeface="Arial" charset="0"/>
              </a:rPr>
            </a:br>
            <a:r>
              <a:rPr lang="lt-LT" sz="3200" dirty="0" smtClean="0">
                <a:latin typeface="Arial" charset="0"/>
                <a:cs typeface="Arial" charset="0"/>
              </a:rPr>
              <a:t/>
            </a:r>
            <a:br>
              <a:rPr lang="lt-LT" sz="3200" dirty="0" smtClean="0">
                <a:latin typeface="Arial" charset="0"/>
                <a:cs typeface="Arial" charset="0"/>
              </a:rPr>
            </a:br>
            <a:r>
              <a:rPr lang="lt-LT" sz="3200" dirty="0" smtClean="0">
                <a:latin typeface="Arial" charset="0"/>
                <a:cs typeface="Arial" charset="0"/>
              </a:rPr>
              <a:t/>
            </a:r>
            <a:br>
              <a:rPr lang="lt-LT" sz="3200" dirty="0" smtClean="0">
                <a:latin typeface="Arial" charset="0"/>
                <a:cs typeface="Arial" charset="0"/>
              </a:rPr>
            </a:br>
            <a:r>
              <a:rPr lang="lt-LT" sz="2400" b="1" i="1" dirty="0" smtClean="0">
                <a:latin typeface="+mn-lt"/>
                <a:cs typeface="Arial" charset="0"/>
              </a:rPr>
              <a:t>Konferencija „</a:t>
            </a:r>
            <a:r>
              <a:rPr lang="en-US" sz="2400" b="1" i="1" dirty="0" smtClean="0">
                <a:latin typeface="+mn-lt"/>
              </a:rPr>
              <a:t>Lietuvos </a:t>
            </a:r>
            <a:r>
              <a:rPr lang="en-US" sz="2400" b="1" i="1" dirty="0" err="1" smtClean="0">
                <a:latin typeface="+mn-lt"/>
              </a:rPr>
              <a:t>pacient</a:t>
            </a:r>
            <a:r>
              <a:rPr lang="lt-LT" sz="2400" b="1" i="1" dirty="0" smtClean="0">
                <a:latin typeface="+mn-lt"/>
              </a:rPr>
              <a:t>ų ir jų organizacijų teisės Lietuvoje“</a:t>
            </a:r>
            <a:r>
              <a:rPr lang="lt-LT" sz="3200" i="1" dirty="0" smtClean="0">
                <a:latin typeface="Arial" charset="0"/>
                <a:cs typeface="Arial" charset="0"/>
              </a:rPr>
              <a:t/>
            </a:r>
            <a:br>
              <a:rPr lang="lt-LT" sz="3200" i="1" dirty="0" smtClean="0">
                <a:latin typeface="Arial" charset="0"/>
                <a:cs typeface="Arial" charset="0"/>
              </a:rPr>
            </a:br>
            <a:r>
              <a:rPr lang="lt-LT" sz="3200" dirty="0" smtClean="0">
                <a:latin typeface="Arial" charset="0"/>
                <a:cs typeface="Arial" charset="0"/>
              </a:rPr>
              <a:t/>
            </a:r>
            <a:br>
              <a:rPr lang="lt-LT" sz="3200" dirty="0" smtClean="0">
                <a:latin typeface="Arial" charset="0"/>
                <a:cs typeface="Arial" charset="0"/>
              </a:rPr>
            </a:br>
            <a:endParaRPr lang="en-US" sz="2000" dirty="0" smtClean="0">
              <a:latin typeface="Arial" charset="0"/>
              <a:cs typeface="Arial" charset="0"/>
            </a:endParaRPr>
          </a:p>
        </p:txBody>
      </p:sp>
      <p:sp>
        <p:nvSpPr>
          <p:cNvPr id="4" name="TextBox 3"/>
          <p:cNvSpPr txBox="1"/>
          <p:nvPr/>
        </p:nvSpPr>
        <p:spPr>
          <a:xfrm>
            <a:off x="3203848" y="6021288"/>
            <a:ext cx="3024336" cy="646331"/>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n-US" b="1" dirty="0" smtClean="0">
                <a:solidFill>
                  <a:schemeClr val="tx1"/>
                </a:solidFill>
              </a:rPr>
              <a:t>201</a:t>
            </a:r>
            <a:r>
              <a:rPr lang="lt-LT" b="1" dirty="0" smtClean="0">
                <a:solidFill>
                  <a:schemeClr val="tx1"/>
                </a:solidFill>
              </a:rPr>
              <a:t>6</a:t>
            </a:r>
            <a:r>
              <a:rPr lang="en-US" b="1" dirty="0" smtClean="0">
                <a:solidFill>
                  <a:schemeClr val="tx1"/>
                </a:solidFill>
              </a:rPr>
              <a:t>-</a:t>
            </a:r>
            <a:r>
              <a:rPr lang="lt-LT" b="1" dirty="0" smtClean="0">
                <a:solidFill>
                  <a:schemeClr val="tx1"/>
                </a:solidFill>
              </a:rPr>
              <a:t>04</a:t>
            </a:r>
            <a:r>
              <a:rPr lang="en-US" b="1" dirty="0" smtClean="0">
                <a:solidFill>
                  <a:schemeClr val="tx1"/>
                </a:solidFill>
              </a:rPr>
              <a:t>-</a:t>
            </a:r>
            <a:r>
              <a:rPr lang="lt-LT" b="1" dirty="0" smtClean="0">
                <a:solidFill>
                  <a:schemeClr val="tx1"/>
                </a:solidFill>
              </a:rPr>
              <a:t>27</a:t>
            </a:r>
            <a:endParaRPr lang="en-US" b="1" dirty="0" smtClean="0">
              <a:solidFill>
                <a:schemeClr val="tx1"/>
              </a:solidFill>
            </a:endParaRPr>
          </a:p>
          <a:p>
            <a:pPr algn="ctr">
              <a:defRPr/>
            </a:pPr>
            <a:endParaRPr lang="lt-LT" b="1" dirty="0">
              <a:solidFill>
                <a:schemeClr val="tx1"/>
              </a:solidFill>
            </a:endParaRPr>
          </a:p>
        </p:txBody>
      </p:sp>
      <p:pic>
        <p:nvPicPr>
          <p:cNvPr id="1026" name="Picture 2" descr="D:\vaidmomk\Desktop\barrier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72016" y="3861048"/>
            <a:ext cx="3024336" cy="7200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259632" y="188640"/>
            <a:ext cx="7884368" cy="936104"/>
          </a:xfrm>
          <a:solidFill>
            <a:schemeClr val="bg1"/>
          </a:solidFill>
        </p:spPr>
        <p:txBody>
          <a:bodyPr/>
          <a:lstStyle/>
          <a:p>
            <a:r>
              <a:rPr lang="en-US" sz="2800" b="1" dirty="0" smtClean="0"/>
              <a:t>DIREKTYVA 2011/24/ES: </a:t>
            </a:r>
            <a:r>
              <a:rPr lang="lt-LT" sz="2800" b="1" dirty="0" smtClean="0"/>
              <a:t>NACIONALINIAI KONTAKTINIAI CENTRAI</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10</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1458880887"/>
              </p:ext>
            </p:extLst>
          </p:nvPr>
        </p:nvGraphicFramePr>
        <p:xfrm>
          <a:off x="1259632" y="1124744"/>
          <a:ext cx="7788365" cy="5616624"/>
        </p:xfrm>
        <a:graphic>
          <a:graphicData uri="http://schemas.openxmlformats.org/drawingml/2006/table">
            <a:tbl>
              <a:tblPr firstRow="1" bandRow="1">
                <a:tableStyleId>{5C22544A-7EE6-4342-B048-85BDC9FD1C3A}</a:tableStyleId>
              </a:tblPr>
              <a:tblGrid>
                <a:gridCol w="7788365"/>
              </a:tblGrid>
              <a:tr h="5616624">
                <a:tc>
                  <a:txBody>
                    <a:bodyPr/>
                    <a:lstStyle/>
                    <a:p>
                      <a:endParaRPr lang="en-US" sz="4800" b="0" i="0" u="none" strike="noStrike" kern="1200" baseline="0" dirty="0" smtClean="0">
                        <a:solidFill>
                          <a:schemeClr val="tx1"/>
                        </a:solidFill>
                        <a:latin typeface="+mn-lt"/>
                        <a:ea typeface="+mn-ea"/>
                        <a:cs typeface="+mn-cs"/>
                      </a:endParaRPr>
                    </a:p>
                  </a:txBody>
                  <a:tcPr>
                    <a:noFill/>
                  </a:tcPr>
                </a:tc>
              </a:tr>
            </a:tbl>
          </a:graphicData>
        </a:graphic>
      </p:graphicFrame>
      <p:graphicFrame>
        <p:nvGraphicFramePr>
          <p:cNvPr id="6" name="Diagrama 5"/>
          <p:cNvGraphicFramePr/>
          <p:nvPr>
            <p:extLst>
              <p:ext uri="{D42A27DB-BD31-4B8C-83A1-F6EECF244321}">
                <p14:modId xmlns:p14="http://schemas.microsoft.com/office/powerpoint/2010/main" xmlns="" val="320170837"/>
              </p:ext>
            </p:extLst>
          </p:nvPr>
        </p:nvGraphicFramePr>
        <p:xfrm>
          <a:off x="1259632" y="1017368"/>
          <a:ext cx="7344816" cy="50759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26" name="Picture 2" descr="C:\Users\vaidmomk\AppData\Local\Microsoft\Windows\Temporary Internet Files\Content.IE5\LWM88OBK\MC900441896[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2987824" y="5988722"/>
            <a:ext cx="792088" cy="779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vaidmomk\AppData\Local\Microsoft\Windows\Temporary Internet Files\Content.IE5\1IQPTXO9\MC900441894[1].wmf"/>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838212" y="5988722"/>
            <a:ext cx="792088" cy="77534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odyklė  aukštyn-žemyn 7"/>
          <p:cNvSpPr/>
          <p:nvPr/>
        </p:nvSpPr>
        <p:spPr>
          <a:xfrm>
            <a:off x="3061752" y="5085184"/>
            <a:ext cx="322116" cy="90353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1028" name="Picture 4"/>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188536" y="5095435"/>
            <a:ext cx="384175" cy="938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2" name="Tiesioji rodyklės jungtis 11"/>
          <p:cNvCxnSpPr/>
          <p:nvPr/>
        </p:nvCxnSpPr>
        <p:spPr>
          <a:xfrm flipV="1">
            <a:off x="3517108" y="5095436"/>
            <a:ext cx="2671428" cy="9382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Tiesioji rodyklės jungtis 16"/>
          <p:cNvCxnSpPr/>
          <p:nvPr/>
        </p:nvCxnSpPr>
        <p:spPr>
          <a:xfrm>
            <a:off x="3517108" y="5095435"/>
            <a:ext cx="2671428" cy="93821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651913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endParaRPr lang="lt-LT" sz="2800" b="1" i="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11</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367444626"/>
              </p:ext>
            </p:extLst>
          </p:nvPr>
        </p:nvGraphicFramePr>
        <p:xfrm>
          <a:off x="1259632" y="1340768"/>
          <a:ext cx="7788365" cy="4910352"/>
        </p:xfrm>
        <a:graphic>
          <a:graphicData uri="http://schemas.openxmlformats.org/drawingml/2006/table">
            <a:tbl>
              <a:tblPr firstRow="1" bandRow="1">
                <a:tableStyleId>{5C22544A-7EE6-4342-B048-85BDC9FD1C3A}</a:tableStyleId>
              </a:tblPr>
              <a:tblGrid>
                <a:gridCol w="7788365"/>
              </a:tblGrid>
              <a:tr h="4910352">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lt-LT" sz="2800" b="1" i="1" u="none" strike="noStrike" kern="1200" baseline="0" dirty="0" smtClean="0">
                          <a:solidFill>
                            <a:schemeClr val="tx1"/>
                          </a:solidFill>
                          <a:latin typeface="+mn-lt"/>
                          <a:ea typeface="+mn-ea"/>
                          <a:cs typeface="+mn-cs"/>
                        </a:rPr>
                        <a:t>TARPVALSTYBINĖS SVEIKATOS PRIEŽIŪROS KOMPENSAVIMO TVARKA LIETUVOJE</a:t>
                      </a:r>
                    </a:p>
                    <a:p>
                      <a:pPr marL="0" indent="0">
                        <a:buFont typeface="Arial" panose="020B0604020202020204" pitchFamily="34" charset="0"/>
                        <a:buNone/>
                      </a:pPr>
                      <a:endParaRPr lang="lt-LT" sz="2400" b="1" baseline="0" dirty="0" smtClean="0">
                        <a:solidFill>
                          <a:schemeClr val="tx1"/>
                        </a:solidFill>
                      </a:endParaRPr>
                    </a:p>
                  </a:txBody>
                  <a:tcPr>
                    <a:noFill/>
                  </a:tcPr>
                </a:tc>
              </a:tr>
            </a:tbl>
          </a:graphicData>
        </a:graphic>
      </p:graphicFrame>
    </p:spTree>
    <p:extLst>
      <p:ext uri="{BB962C8B-B14F-4D97-AF65-F5344CB8AC3E}">
        <p14:creationId xmlns:p14="http://schemas.microsoft.com/office/powerpoint/2010/main" xmlns="" val="3659518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6146" name="Antraštė 4"/>
          <p:cNvSpPr>
            <a:spLocks noGrp="1"/>
          </p:cNvSpPr>
          <p:nvPr>
            <p:ph type="title"/>
          </p:nvPr>
        </p:nvSpPr>
        <p:spPr>
          <a:xfrm>
            <a:off x="1187624" y="188640"/>
            <a:ext cx="7499176" cy="936104"/>
          </a:xfrm>
        </p:spPr>
        <p:txBody>
          <a:bodyPr/>
          <a:lstStyle/>
          <a:p>
            <a:r>
              <a:rPr lang="lt-LT" sz="2400" b="1" dirty="0" smtClean="0"/>
              <a:t/>
            </a:r>
            <a:br>
              <a:rPr lang="lt-LT" sz="2400" b="1" dirty="0" smtClean="0"/>
            </a:br>
            <a:r>
              <a:rPr lang="lt-LT" sz="2400" b="1" dirty="0"/>
              <a:t/>
            </a:r>
            <a:br>
              <a:rPr lang="lt-LT" sz="2400" b="1" dirty="0"/>
            </a:br>
            <a:r>
              <a:rPr lang="en-US" sz="2800" b="1" dirty="0" smtClean="0"/>
              <a:t>T</a:t>
            </a:r>
            <a:r>
              <a:rPr lang="lt-LT" sz="2800" b="1" dirty="0" smtClean="0"/>
              <a:t>ARPVALSTYBINĖS SVEIKATOS PRIEŽIŪROS IŠLAIDŲ KOMPENSAVIMO BENDRIEJI PRINCIPAI</a:t>
            </a:r>
            <a:r>
              <a:rPr lang="lt-LT" sz="2800" dirty="0" smtClean="0"/>
              <a:t/>
            </a:r>
            <a:br>
              <a:rPr lang="lt-LT" sz="2800" dirty="0" smtClean="0"/>
            </a:br>
            <a:endParaRPr lang="lt-LT" sz="2800" dirty="0"/>
          </a:p>
        </p:txBody>
      </p:sp>
      <p:sp>
        <p:nvSpPr>
          <p:cNvPr id="2" name="Turinio vietos rezervavimo ženklas 1"/>
          <p:cNvSpPr>
            <a:spLocks noGrp="1"/>
          </p:cNvSpPr>
          <p:nvPr>
            <p:ph idx="1"/>
          </p:nvPr>
        </p:nvSpPr>
        <p:spPr>
          <a:xfrm>
            <a:off x="1187624" y="1556792"/>
            <a:ext cx="7499176" cy="4896544"/>
          </a:xfrm>
        </p:spPr>
        <p:txBody>
          <a:bodyPr/>
          <a:lstStyle/>
          <a:p>
            <a:pPr>
              <a:buFont typeface="Arial" panose="020B0604020202020204" pitchFamily="34" charset="0"/>
              <a:buChar char="•"/>
            </a:pPr>
            <a:r>
              <a:rPr lang="lt-LT" sz="2000" dirty="0"/>
              <a:t>Apdraustojo išlaidas tarpvalstybinei sveikatos priežiūrai kompensuoja </a:t>
            </a:r>
            <a:r>
              <a:rPr lang="lt-LT" sz="2000" b="1" dirty="0" smtClean="0"/>
              <a:t>TLK</a:t>
            </a:r>
            <a:r>
              <a:rPr lang="lt-LT" sz="2000" dirty="0" smtClean="0"/>
              <a:t> ir </a:t>
            </a:r>
            <a:r>
              <a:rPr lang="lt-LT" sz="2000" b="1" dirty="0" smtClean="0"/>
              <a:t>VLK </a:t>
            </a:r>
            <a:r>
              <a:rPr lang="lt-LT" sz="2000" dirty="0" smtClean="0"/>
              <a:t>(dėl ortopedijos techninių priemonių ir sąnarių </a:t>
            </a:r>
            <a:r>
              <a:rPr lang="lt-LT" sz="2000" dirty="0" err="1" smtClean="0"/>
              <a:t>endoprotezų</a:t>
            </a:r>
            <a:r>
              <a:rPr lang="lt-LT" sz="2000" dirty="0" smtClean="0"/>
              <a:t>), </a:t>
            </a:r>
            <a:r>
              <a:rPr lang="lt-LT" sz="2000" u="sng" dirty="0"/>
              <a:t>gavusios apdraustojo raštišką </a:t>
            </a:r>
            <a:r>
              <a:rPr lang="lt-LT" sz="2000" u="sng" dirty="0" smtClean="0"/>
              <a:t>prašymą</a:t>
            </a:r>
            <a:r>
              <a:rPr lang="lt-LT" sz="2000" dirty="0" smtClean="0"/>
              <a:t>;</a:t>
            </a:r>
          </a:p>
          <a:p>
            <a:pPr>
              <a:buFont typeface="Arial" panose="020B0604020202020204" pitchFamily="34" charset="0"/>
              <a:buChar char="•"/>
            </a:pPr>
            <a:r>
              <a:rPr lang="lt-LT" sz="2000" dirty="0"/>
              <a:t>Apdraustojo išlaidos tarpvalstybinei sveikatos priežiūrai kompensuojamos </a:t>
            </a:r>
            <a:r>
              <a:rPr lang="lt-LT" sz="2000" u="sng" dirty="0"/>
              <a:t>tokia apimtimi ir tvarka, kokia būtų kompensuojamos atitinkamos sveikatos priežiūros išlaidos Lietuvos Respublikoje pagal Lietuvos Respublikos teisės aktų </a:t>
            </a:r>
            <a:r>
              <a:rPr lang="lt-LT" sz="2000" u="sng" dirty="0" smtClean="0"/>
              <a:t>nuostatas</a:t>
            </a:r>
            <a:r>
              <a:rPr lang="lt-LT" sz="2000" dirty="0"/>
              <a:t>;</a:t>
            </a:r>
            <a:endParaRPr lang="lt-LT" sz="2000" dirty="0" smtClean="0"/>
          </a:p>
          <a:p>
            <a:pPr>
              <a:buFont typeface="Arial" panose="020B0604020202020204" pitchFamily="34" charset="0"/>
              <a:buChar char="•"/>
            </a:pPr>
            <a:r>
              <a:rPr lang="lt-LT" sz="2000" dirty="0"/>
              <a:t>Kompensuojamoji suma negali viršyti faktinių apdraustojo išlaidų tarpvalstybinei sveikatos </a:t>
            </a:r>
            <a:r>
              <a:rPr lang="lt-LT" sz="2000" dirty="0" smtClean="0"/>
              <a:t>priežiūrai;</a:t>
            </a:r>
          </a:p>
          <a:p>
            <a:pPr>
              <a:buFont typeface="Arial" panose="020B0604020202020204" pitchFamily="34" charset="0"/>
              <a:buChar char="•"/>
            </a:pPr>
            <a:r>
              <a:rPr lang="lt-LT" sz="2000" dirty="0" smtClean="0"/>
              <a:t>Lietuvos </a:t>
            </a:r>
            <a:r>
              <a:rPr lang="lt-LT" sz="2000" dirty="0"/>
              <a:t>Respublikos asmens sveikatos priežiūros įstaigos, sudariusios sutartį su TLK dėl šių paslaugų teikimo ir jų išlaidų apmokėjimo, </a:t>
            </a:r>
            <a:r>
              <a:rPr lang="lt-LT" sz="2000" u="sng" dirty="0"/>
              <a:t>gydytojo </a:t>
            </a:r>
            <a:r>
              <a:rPr lang="lt-LT" sz="2000" u="sng" dirty="0" err="1" smtClean="0"/>
              <a:t>siuntim</a:t>
            </a:r>
            <a:r>
              <a:rPr lang="en-US" sz="2000" u="sng" dirty="0" smtClean="0"/>
              <a:t>o b</a:t>
            </a:r>
            <a:r>
              <a:rPr lang="lt-LT" sz="2000" u="sng" dirty="0" err="1" smtClean="0"/>
              <a:t>ūtinumas</a:t>
            </a:r>
            <a:r>
              <a:rPr lang="lt-LT" sz="2000" dirty="0" smtClean="0"/>
              <a:t> dėl specializuotų sveikatos priežiūros paslaugų kompensavimo.</a:t>
            </a:r>
            <a:endParaRPr lang="lt-LT" sz="2400" dirty="0"/>
          </a:p>
          <a:p>
            <a:pPr marL="0" indent="0">
              <a:buNone/>
            </a:pPr>
            <a:endParaRPr lang="lt-LT" sz="2400" dirty="0"/>
          </a:p>
        </p:txBody>
      </p:sp>
    </p:spTree>
    <p:extLst>
      <p:ext uri="{BB962C8B-B14F-4D97-AF65-F5344CB8AC3E}">
        <p14:creationId xmlns:p14="http://schemas.microsoft.com/office/powerpoint/2010/main" xmlns="" val="6868774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917206" y="44624"/>
            <a:ext cx="8229600" cy="792088"/>
          </a:xfrm>
        </p:spPr>
        <p:txBody>
          <a:bodyPr/>
          <a:lstStyle/>
          <a:p>
            <a:r>
              <a:rPr lang="lt-LT" sz="2800" b="1" cap="all" dirty="0" smtClean="0"/>
              <a:t/>
            </a:r>
            <a:br>
              <a:rPr lang="lt-LT" sz="2800" b="1" cap="all" dirty="0" smtClean="0"/>
            </a:br>
            <a:r>
              <a:rPr lang="lt-LT" sz="2800" b="1" cap="all" dirty="0" smtClean="0"/>
              <a:t>Prašymo </a:t>
            </a:r>
            <a:r>
              <a:rPr lang="lt-LT" sz="2800" b="1" cap="all" dirty="0"/>
              <a:t>kompensuoti tarpvalstybinės sveikatos priežiūros išlaidas pateikimo </a:t>
            </a:r>
            <a:r>
              <a:rPr lang="lt-LT" sz="2800" b="1" cap="all" dirty="0" err="1"/>
              <a:t>tvarkA</a:t>
            </a:r>
            <a:endParaRPr lang="lt-LT" sz="2800" dirty="0"/>
          </a:p>
        </p:txBody>
      </p:sp>
      <p:sp>
        <p:nvSpPr>
          <p:cNvPr id="3" name="Turinio vietos rezervavimo ženklas 2"/>
          <p:cNvSpPr>
            <a:spLocks noGrp="1"/>
          </p:cNvSpPr>
          <p:nvPr>
            <p:ph idx="1"/>
          </p:nvPr>
        </p:nvSpPr>
        <p:spPr>
          <a:xfrm>
            <a:off x="1259632" y="1484784"/>
            <a:ext cx="7427168" cy="4824536"/>
          </a:xfrm>
        </p:spPr>
        <p:txBody>
          <a:bodyPr/>
          <a:lstStyle/>
          <a:p>
            <a:pPr eaLnBrk="1" fontAlgn="auto" hangingPunct="1">
              <a:spcBef>
                <a:spcPts val="0"/>
              </a:spcBef>
              <a:spcAft>
                <a:spcPts val="0"/>
              </a:spcAft>
            </a:pPr>
            <a:r>
              <a:rPr lang="lt-LT" sz="2000" dirty="0"/>
              <a:t>ne vėliau kaip per 1 metus nuo asmens sveikatos priežiūros paslaugų suteikimo ir (ar) vaistų, ir (ar) medicinos prietaisų, ir (ar) medicinos pagalbos priemonių išdavimo gydymo valstybėje TLK </a:t>
            </a:r>
            <a:r>
              <a:rPr lang="lt-LT" sz="2000" dirty="0" smtClean="0"/>
              <a:t>pateikiama:</a:t>
            </a:r>
          </a:p>
          <a:p>
            <a:pPr marL="457200" indent="-457200" eaLnBrk="1" fontAlgn="auto" hangingPunct="1">
              <a:spcBef>
                <a:spcPts val="0"/>
              </a:spcBef>
              <a:spcAft>
                <a:spcPts val="0"/>
              </a:spcAft>
              <a:buAutoNum type="arabicParenR"/>
            </a:pPr>
            <a:r>
              <a:rPr lang="lt-LT" sz="2000" b="1" dirty="0" err="1" smtClean="0"/>
              <a:t>prašym</a:t>
            </a:r>
            <a:r>
              <a:rPr lang="en-US" sz="2000" b="1" dirty="0" smtClean="0"/>
              <a:t>as</a:t>
            </a:r>
            <a:r>
              <a:rPr lang="lt-LT" sz="2000" dirty="0" smtClean="0"/>
              <a:t> </a:t>
            </a:r>
            <a:r>
              <a:rPr lang="lt-LT" sz="2000" dirty="0"/>
              <a:t>kompensuoti tarpvalstybinės sveikatos priežiūros išlaidas </a:t>
            </a:r>
            <a:r>
              <a:rPr lang="en-US" sz="2000" dirty="0" smtClean="0"/>
              <a:t>;</a:t>
            </a:r>
            <a:r>
              <a:rPr lang="lt-LT" sz="2000" dirty="0" smtClean="0"/>
              <a:t> </a:t>
            </a:r>
            <a:endParaRPr lang="en-US" sz="2000" dirty="0" smtClean="0"/>
          </a:p>
          <a:p>
            <a:pPr marL="457200" indent="-457200" eaLnBrk="1" fontAlgn="auto" hangingPunct="1">
              <a:spcBef>
                <a:spcPts val="0"/>
              </a:spcBef>
              <a:spcAft>
                <a:spcPts val="0"/>
              </a:spcAft>
              <a:buAutoNum type="arabicParenR"/>
            </a:pPr>
            <a:r>
              <a:rPr lang="lt-LT" sz="2000" b="1" dirty="0"/>
              <a:t>asmens tapatybę </a:t>
            </a:r>
            <a:r>
              <a:rPr lang="lt-LT" sz="2000" b="1" dirty="0" smtClean="0"/>
              <a:t>patvirtinant</a:t>
            </a:r>
            <a:r>
              <a:rPr lang="en-US" sz="2000" b="1" dirty="0" smtClean="0"/>
              <a:t>is</a:t>
            </a:r>
            <a:r>
              <a:rPr lang="lt-LT" sz="2000" b="1" dirty="0" smtClean="0"/>
              <a:t> </a:t>
            </a:r>
            <a:r>
              <a:rPr lang="lt-LT" sz="2000" b="1" dirty="0" err="1" smtClean="0"/>
              <a:t>dokument</a:t>
            </a:r>
            <a:r>
              <a:rPr lang="en-US" sz="2000" b="1" dirty="0" smtClean="0"/>
              <a:t>as</a:t>
            </a:r>
            <a:r>
              <a:rPr lang="lt-LT" sz="2000" dirty="0" smtClean="0"/>
              <a:t> </a:t>
            </a:r>
            <a:r>
              <a:rPr lang="lt-LT" sz="2000" dirty="0"/>
              <a:t>arba </a:t>
            </a:r>
            <a:r>
              <a:rPr lang="lt-LT" sz="2000" dirty="0" smtClean="0"/>
              <a:t>patvirtint</a:t>
            </a:r>
            <a:r>
              <a:rPr lang="en-US" sz="2000" dirty="0" smtClean="0"/>
              <a:t>a</a:t>
            </a:r>
            <a:r>
              <a:rPr lang="lt-LT" sz="2000" dirty="0" smtClean="0"/>
              <a:t> </a:t>
            </a:r>
            <a:r>
              <a:rPr lang="lt-LT" sz="2000" dirty="0"/>
              <a:t>jo </a:t>
            </a:r>
            <a:r>
              <a:rPr lang="lt-LT" sz="2000" dirty="0" err="1" smtClean="0"/>
              <a:t>kopij</a:t>
            </a:r>
            <a:r>
              <a:rPr lang="en-US" sz="2000" dirty="0" smtClean="0"/>
              <a:t>a</a:t>
            </a:r>
            <a:r>
              <a:rPr lang="lt-LT" sz="2000" dirty="0" smtClean="0"/>
              <a:t> </a:t>
            </a:r>
            <a:r>
              <a:rPr lang="lt-LT" sz="2000" dirty="0"/>
              <a:t>(jei prašymas pateikiamas paštu arba per kurjerį</a:t>
            </a:r>
            <a:r>
              <a:rPr lang="lt-LT" sz="2000" dirty="0" smtClean="0"/>
              <a:t>)</a:t>
            </a:r>
            <a:r>
              <a:rPr lang="en-US" sz="2000" dirty="0" smtClean="0"/>
              <a:t>;</a:t>
            </a:r>
          </a:p>
          <a:p>
            <a:pPr marL="457200" indent="-457200" eaLnBrk="1" fontAlgn="auto" hangingPunct="1">
              <a:spcBef>
                <a:spcPts val="0"/>
              </a:spcBef>
              <a:spcAft>
                <a:spcPts val="0"/>
              </a:spcAft>
              <a:buAutoNum type="arabicParenR"/>
            </a:pPr>
            <a:r>
              <a:rPr lang="lt-LT" sz="2000" b="1" dirty="0" smtClean="0"/>
              <a:t>medicinos </a:t>
            </a:r>
            <a:r>
              <a:rPr lang="lt-LT" sz="2000" b="1" dirty="0" err="1" smtClean="0"/>
              <a:t>dokument</a:t>
            </a:r>
            <a:r>
              <a:rPr lang="en-US" sz="2000" b="1" dirty="0" err="1" smtClean="0"/>
              <a:t>ai</a:t>
            </a:r>
            <a:r>
              <a:rPr lang="lt-LT" sz="2000" dirty="0" smtClean="0"/>
              <a:t> </a:t>
            </a:r>
            <a:r>
              <a:rPr lang="lt-LT" sz="2000" dirty="0"/>
              <a:t>arba jų </a:t>
            </a:r>
            <a:r>
              <a:rPr lang="lt-LT" sz="2000" dirty="0" err="1" smtClean="0"/>
              <a:t>kopij</a:t>
            </a:r>
            <a:r>
              <a:rPr lang="en-US" sz="2000" dirty="0" smtClean="0"/>
              <a:t>o</a:t>
            </a:r>
            <a:r>
              <a:rPr lang="lt-LT" sz="2000" dirty="0" smtClean="0"/>
              <a:t>s</a:t>
            </a:r>
            <a:r>
              <a:rPr lang="en-US" sz="2000" dirty="0" smtClean="0"/>
              <a:t>;</a:t>
            </a:r>
          </a:p>
          <a:p>
            <a:pPr marL="457200" indent="-457200" eaLnBrk="1" fontAlgn="auto" hangingPunct="1">
              <a:spcBef>
                <a:spcPts val="0"/>
              </a:spcBef>
              <a:spcAft>
                <a:spcPts val="0"/>
              </a:spcAft>
              <a:buFont typeface="Arial" charset="0"/>
              <a:buAutoNum type="arabicParenR"/>
            </a:pPr>
            <a:r>
              <a:rPr lang="lt-LT" sz="2000" b="1" dirty="0" smtClean="0"/>
              <a:t>finansini</a:t>
            </a:r>
            <a:r>
              <a:rPr lang="en-US" sz="2000" b="1" dirty="0" err="1" smtClean="0"/>
              <a:t>ai</a:t>
            </a:r>
            <a:r>
              <a:rPr lang="lt-LT" sz="2000" b="1" dirty="0" smtClean="0"/>
              <a:t> </a:t>
            </a:r>
            <a:r>
              <a:rPr lang="lt-LT" sz="2000" b="1" dirty="0" err="1" smtClean="0"/>
              <a:t>dokument</a:t>
            </a:r>
            <a:r>
              <a:rPr lang="en-US" sz="2000" b="1" dirty="0" err="1" smtClean="0"/>
              <a:t>ai</a:t>
            </a:r>
            <a:r>
              <a:rPr lang="lt-LT" sz="2000" b="1" dirty="0" smtClean="0"/>
              <a:t> </a:t>
            </a:r>
            <a:r>
              <a:rPr lang="lt-LT" sz="2000" dirty="0"/>
              <a:t>(</a:t>
            </a:r>
            <a:r>
              <a:rPr lang="lt-LT" sz="2000" dirty="0" err="1" smtClean="0"/>
              <a:t>sąskait</a:t>
            </a:r>
            <a:r>
              <a:rPr lang="en-US" sz="2000" dirty="0" smtClean="0"/>
              <a:t>o</a:t>
            </a:r>
            <a:r>
              <a:rPr lang="lt-LT" sz="2000" dirty="0" smtClean="0"/>
              <a:t>s </a:t>
            </a:r>
            <a:r>
              <a:rPr lang="lt-LT" sz="2000" dirty="0" err="1" smtClean="0"/>
              <a:t>faktūr</a:t>
            </a:r>
            <a:r>
              <a:rPr lang="en-US" sz="2000" dirty="0" smtClean="0"/>
              <a:t>o</a:t>
            </a:r>
            <a:r>
              <a:rPr lang="lt-LT" sz="2000" dirty="0" smtClean="0"/>
              <a:t>s</a:t>
            </a:r>
            <a:r>
              <a:rPr lang="lt-LT" sz="2000" dirty="0"/>
              <a:t>, kasos </a:t>
            </a:r>
            <a:r>
              <a:rPr lang="lt-LT" sz="2000" dirty="0" smtClean="0"/>
              <a:t>čeki</a:t>
            </a:r>
            <a:r>
              <a:rPr lang="en-US" sz="2000" dirty="0" err="1" smtClean="0"/>
              <a:t>ai</a:t>
            </a:r>
            <a:r>
              <a:rPr lang="lt-LT" sz="2000" dirty="0" smtClean="0"/>
              <a:t>, </a:t>
            </a:r>
            <a:r>
              <a:rPr lang="lt-LT" sz="2000" dirty="0"/>
              <a:t>kasos pajamų orderio </a:t>
            </a:r>
            <a:r>
              <a:rPr lang="lt-LT" sz="2000" dirty="0" err="1" smtClean="0"/>
              <a:t>kvit</a:t>
            </a:r>
            <a:r>
              <a:rPr lang="en-US" sz="2000" dirty="0" err="1" smtClean="0"/>
              <a:t>ai</a:t>
            </a:r>
            <a:r>
              <a:rPr lang="lt-LT" sz="2000" dirty="0" smtClean="0"/>
              <a:t> </a:t>
            </a:r>
            <a:r>
              <a:rPr lang="lt-LT" sz="2000" dirty="0"/>
              <a:t>ir kt</a:t>
            </a:r>
            <a:r>
              <a:rPr lang="lt-LT" sz="2000" dirty="0" smtClean="0"/>
              <a:t>.).</a:t>
            </a:r>
            <a:endParaRPr lang="en-US" sz="2000" dirty="0" smtClean="0"/>
          </a:p>
          <a:p>
            <a:pPr marL="457200" indent="-457200" eaLnBrk="1" fontAlgn="auto" hangingPunct="1">
              <a:spcBef>
                <a:spcPts val="0"/>
              </a:spcBef>
              <a:spcAft>
                <a:spcPts val="0"/>
              </a:spcAft>
              <a:buAutoNum type="arabicParenR"/>
            </a:pPr>
            <a:endParaRPr lang="lt-LT" sz="2000" dirty="0"/>
          </a:p>
          <a:p>
            <a:pPr eaLnBrk="1" fontAlgn="auto" hangingPunct="1">
              <a:spcBef>
                <a:spcPts val="0"/>
              </a:spcBef>
              <a:spcAft>
                <a:spcPts val="0"/>
              </a:spcAft>
            </a:pPr>
            <a:endParaRPr lang="lt-LT" sz="2000" dirty="0" smtClean="0">
              <a:solidFill>
                <a:prstClr val="black"/>
              </a:solidFill>
            </a:endParaRPr>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13</a:t>
            </a:fld>
            <a:endParaRPr lang="en-US"/>
          </a:p>
        </p:txBody>
      </p:sp>
    </p:spTree>
    <p:extLst>
      <p:ext uri="{BB962C8B-B14F-4D97-AF65-F5344CB8AC3E}">
        <p14:creationId xmlns:p14="http://schemas.microsoft.com/office/powerpoint/2010/main" xmlns="" val="11768892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6146" name="Antraštė 4"/>
          <p:cNvSpPr>
            <a:spLocks noGrp="1"/>
          </p:cNvSpPr>
          <p:nvPr>
            <p:ph type="title"/>
          </p:nvPr>
        </p:nvSpPr>
        <p:spPr>
          <a:xfrm>
            <a:off x="1187624" y="188640"/>
            <a:ext cx="7499176" cy="936104"/>
          </a:xfrm>
        </p:spPr>
        <p:txBody>
          <a:bodyPr/>
          <a:lstStyle/>
          <a:p>
            <a:r>
              <a:rPr lang="lt-LT" sz="2400" b="1" dirty="0" smtClean="0"/>
              <a:t/>
            </a:r>
            <a:br>
              <a:rPr lang="lt-LT" sz="2400" b="1" dirty="0" smtClean="0"/>
            </a:br>
            <a:r>
              <a:rPr lang="en-US" sz="2800" b="1" dirty="0" smtClean="0"/>
              <a:t>PRA</a:t>
            </a:r>
            <a:r>
              <a:rPr lang="lt-LT" sz="2800" b="1" dirty="0" smtClean="0"/>
              <a:t>ŠYMO KOMPENSUOTI </a:t>
            </a:r>
            <a:r>
              <a:rPr lang="en-US" sz="2800" b="1" dirty="0" smtClean="0"/>
              <a:t>T</a:t>
            </a:r>
            <a:r>
              <a:rPr lang="lt-LT" sz="2800" b="1" dirty="0" smtClean="0"/>
              <a:t>ARPVALSTYBINĖS SVEIKATOS PRIEŽIŪROS IŠLAIDAS NAGRINĖJIMAS TERITORINĖJE LIGONIŲ KASOJE</a:t>
            </a:r>
            <a:endParaRPr lang="lt-LT" sz="2800" dirty="0"/>
          </a:p>
        </p:txBody>
      </p:sp>
      <p:sp>
        <p:nvSpPr>
          <p:cNvPr id="2" name="Turinio vietos rezervavimo ženklas 1"/>
          <p:cNvSpPr>
            <a:spLocks noGrp="1"/>
          </p:cNvSpPr>
          <p:nvPr>
            <p:ph idx="1"/>
          </p:nvPr>
        </p:nvSpPr>
        <p:spPr>
          <a:xfrm>
            <a:off x="1187624" y="1556792"/>
            <a:ext cx="7499176" cy="4896544"/>
          </a:xfrm>
        </p:spPr>
        <p:txBody>
          <a:bodyPr/>
          <a:lstStyle/>
          <a:p>
            <a:pPr>
              <a:buFont typeface="Arial" panose="020B0604020202020204" pitchFamily="34" charset="0"/>
              <a:buChar char="•"/>
            </a:pPr>
            <a:r>
              <a:rPr lang="lt-LT" sz="2000" dirty="0"/>
              <a:t>a</a:t>
            </a:r>
            <a:r>
              <a:rPr lang="lt-LT" sz="2000" dirty="0" smtClean="0"/>
              <a:t>pdraustojo  prašymo </a:t>
            </a:r>
            <a:r>
              <a:rPr lang="lt-LT" sz="2000" dirty="0"/>
              <a:t>kompensuoti  </a:t>
            </a:r>
            <a:r>
              <a:rPr lang="lt-LT" sz="2000" dirty="0" smtClean="0"/>
              <a:t>tarpvalstybinės sveikatos priežiūros išlaidas priėmimas TLK;</a:t>
            </a:r>
          </a:p>
          <a:p>
            <a:pPr>
              <a:buFont typeface="Arial" panose="020B0604020202020204" pitchFamily="34" charset="0"/>
              <a:buChar char="•"/>
            </a:pPr>
            <a:r>
              <a:rPr lang="lt-LT" sz="2000" dirty="0"/>
              <a:t>a</a:t>
            </a:r>
            <a:r>
              <a:rPr lang="lt-LT" sz="2000" dirty="0" smtClean="0"/>
              <a:t>smens </a:t>
            </a:r>
            <a:r>
              <a:rPr lang="lt-LT" sz="2000" dirty="0" err="1" smtClean="0"/>
              <a:t>draustumo</a:t>
            </a:r>
            <a:r>
              <a:rPr lang="lt-LT" sz="2000" dirty="0" smtClean="0"/>
              <a:t> tarpvalstybinės sveikatos priežiūros teikimo metu patikrinimas;</a:t>
            </a:r>
          </a:p>
          <a:p>
            <a:pPr>
              <a:buFont typeface="Arial" panose="020B0604020202020204" pitchFamily="34" charset="0"/>
              <a:buChar char="•"/>
            </a:pPr>
            <a:r>
              <a:rPr lang="lt-LT" sz="2000" dirty="0"/>
              <a:t>p</a:t>
            </a:r>
            <a:r>
              <a:rPr lang="lt-LT" sz="2000" dirty="0" smtClean="0"/>
              <a:t>ateiktų dokumentų įvertinimas;</a:t>
            </a:r>
          </a:p>
          <a:p>
            <a:pPr>
              <a:buFont typeface="Arial" panose="020B0604020202020204" pitchFamily="34" charset="0"/>
              <a:buChar char="•"/>
            </a:pPr>
            <a:r>
              <a:rPr lang="lt-LT" sz="2000" dirty="0"/>
              <a:t>p</a:t>
            </a:r>
            <a:r>
              <a:rPr lang="lt-LT" sz="2000" dirty="0" smtClean="0"/>
              <a:t>erdavimas nagrinėti TLK komisijai (dėl ortopedijos techninių priemonių ir sąnarių </a:t>
            </a:r>
            <a:r>
              <a:rPr lang="lt-LT" sz="2000" dirty="0" err="1" smtClean="0"/>
              <a:t>endoprotezų</a:t>
            </a:r>
            <a:r>
              <a:rPr lang="lt-LT" sz="2000" dirty="0" smtClean="0"/>
              <a:t> – perdavimas VLK);</a:t>
            </a:r>
          </a:p>
          <a:p>
            <a:pPr eaLnBrk="1" fontAlgn="auto" hangingPunct="1">
              <a:spcBef>
                <a:spcPts val="0"/>
              </a:spcBef>
              <a:spcAft>
                <a:spcPts val="0"/>
              </a:spcAft>
            </a:pPr>
            <a:r>
              <a:rPr lang="lt-LT" sz="2000" b="1" dirty="0"/>
              <a:t>išnagrinėjimo terminas</a:t>
            </a:r>
            <a:r>
              <a:rPr lang="lt-LT" sz="2000" dirty="0"/>
              <a:t> -  30 darbo dienų nuo nurodytų dokumentų gavimo dienos</a:t>
            </a:r>
            <a:r>
              <a:rPr lang="en-US" sz="2000" dirty="0" smtClean="0"/>
              <a:t>;</a:t>
            </a:r>
            <a:endParaRPr lang="lt-LT" sz="2000" dirty="0" smtClean="0"/>
          </a:p>
          <a:p>
            <a:pPr eaLnBrk="1" fontAlgn="auto" hangingPunct="1">
              <a:spcBef>
                <a:spcPts val="0"/>
              </a:spcBef>
              <a:spcAft>
                <a:spcPts val="0"/>
              </a:spcAft>
            </a:pPr>
            <a:r>
              <a:rPr lang="lt-LT" sz="2000" b="1" dirty="0"/>
              <a:t>kompensavimo terminas</a:t>
            </a:r>
            <a:r>
              <a:rPr lang="lt-LT" sz="2000" dirty="0"/>
              <a:t> - 30 dienų nuo sprendimo kompensuoti apdraustojo išlaidas tarpvalstybinei sveikatos priežiūrai priėmimo dienos (išskyrus dantų protezavimo, sąnarių endoprotezavimo paslaugų išlaidas</a:t>
            </a:r>
            <a:r>
              <a:rPr lang="lt-LT" sz="2000" dirty="0" smtClean="0"/>
              <a:t>).</a:t>
            </a:r>
            <a:endParaRPr lang="lt-LT" sz="2000" dirty="0"/>
          </a:p>
          <a:p>
            <a:pPr eaLnBrk="1" fontAlgn="auto" hangingPunct="1">
              <a:spcBef>
                <a:spcPts val="0"/>
              </a:spcBef>
              <a:spcAft>
                <a:spcPts val="0"/>
              </a:spcAft>
            </a:pPr>
            <a:endParaRPr lang="lt-LT" sz="2000" dirty="0" smtClean="0"/>
          </a:p>
          <a:p>
            <a:pPr eaLnBrk="1" fontAlgn="auto" hangingPunct="1">
              <a:spcBef>
                <a:spcPts val="0"/>
              </a:spcBef>
              <a:spcAft>
                <a:spcPts val="0"/>
              </a:spcAft>
            </a:pPr>
            <a:endParaRPr lang="en-US" sz="2000" dirty="0"/>
          </a:p>
          <a:p>
            <a:pPr marL="0" indent="0">
              <a:buNone/>
            </a:pPr>
            <a:endParaRPr lang="lt-LT" sz="2400" dirty="0"/>
          </a:p>
        </p:txBody>
      </p:sp>
    </p:spTree>
    <p:extLst>
      <p:ext uri="{BB962C8B-B14F-4D97-AF65-F5344CB8AC3E}">
        <p14:creationId xmlns:p14="http://schemas.microsoft.com/office/powerpoint/2010/main" xmlns="" val="22319621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6146" name="Antraštė 4"/>
          <p:cNvSpPr>
            <a:spLocks noGrp="1"/>
          </p:cNvSpPr>
          <p:nvPr>
            <p:ph type="title"/>
          </p:nvPr>
        </p:nvSpPr>
        <p:spPr>
          <a:xfrm>
            <a:off x="1187624" y="-315416"/>
            <a:ext cx="7499176" cy="1440160"/>
          </a:xfrm>
        </p:spPr>
        <p:txBody>
          <a:bodyPr/>
          <a:lstStyle/>
          <a:p>
            <a:r>
              <a:rPr lang="lt-LT" sz="2400" b="1" dirty="0" smtClean="0"/>
              <a:t/>
            </a:r>
            <a:br>
              <a:rPr lang="lt-LT" sz="2400" b="1" dirty="0" smtClean="0"/>
            </a:br>
            <a:r>
              <a:rPr lang="lt-LT" sz="2400" b="1" dirty="0" smtClean="0"/>
              <a:t/>
            </a:r>
            <a:br>
              <a:rPr lang="lt-LT" sz="2400" b="1" dirty="0" smtClean="0"/>
            </a:br>
            <a:r>
              <a:rPr lang="lt-LT" sz="2400" b="1" dirty="0" smtClean="0"/>
              <a:t/>
            </a:r>
            <a:br>
              <a:rPr lang="lt-LT" sz="2400" b="1" dirty="0" smtClean="0"/>
            </a:br>
            <a:r>
              <a:rPr lang="lt-LT" sz="2400" b="1" dirty="0" smtClean="0"/>
              <a:t>TARPVALSTYBINĖS </a:t>
            </a:r>
            <a:r>
              <a:rPr lang="lt-LT" sz="2400" b="1" dirty="0"/>
              <a:t>SVEIKATOS PRIEŽIŪROS IŠLAIDŲ KOMPENSAVIMO </a:t>
            </a:r>
            <a:r>
              <a:rPr lang="lt-LT" sz="2400" b="1" dirty="0" smtClean="0"/>
              <a:t>TVARKA: PSDF BIUDŽETO LĖŠOMIS NEKOMPENSUOJAMOS IŠLAIDOS</a:t>
            </a:r>
            <a:r>
              <a:rPr lang="lt-LT" sz="2800" dirty="0"/>
              <a:t/>
            </a:r>
            <a:br>
              <a:rPr lang="lt-LT" sz="2800" dirty="0"/>
            </a:br>
            <a:endParaRPr lang="lt-LT" sz="2800" dirty="0"/>
          </a:p>
        </p:txBody>
      </p:sp>
      <p:sp>
        <p:nvSpPr>
          <p:cNvPr id="2" name="Turinio vietos rezervavimo ženklas 1"/>
          <p:cNvSpPr>
            <a:spLocks noGrp="1"/>
          </p:cNvSpPr>
          <p:nvPr>
            <p:ph idx="1"/>
          </p:nvPr>
        </p:nvSpPr>
        <p:spPr>
          <a:xfrm>
            <a:off x="1187624" y="1340768"/>
            <a:ext cx="7499176" cy="5112568"/>
          </a:xfrm>
        </p:spPr>
        <p:txBody>
          <a:bodyPr/>
          <a:lstStyle/>
          <a:p>
            <a:r>
              <a:rPr lang="lt-LT" sz="2000" dirty="0" smtClean="0"/>
              <a:t> </a:t>
            </a:r>
            <a:r>
              <a:rPr lang="lt-LT" sz="2000" dirty="0"/>
              <a:t>išlaidos, susijusios su tarpvalstybine sveikatos priežiūra: kelionės, apgyvendinimo, maitinimo, transportavimo, vertimo išlaidos ir pan</a:t>
            </a:r>
            <a:r>
              <a:rPr lang="lt-LT" sz="2000" dirty="0" smtClean="0"/>
              <a:t>.;</a:t>
            </a:r>
          </a:p>
          <a:p>
            <a:pPr marL="0" indent="0">
              <a:buNone/>
            </a:pPr>
            <a:endParaRPr lang="lt-LT" sz="2000" dirty="0"/>
          </a:p>
          <a:p>
            <a:r>
              <a:rPr lang="lt-LT" sz="2000" dirty="0" smtClean="0"/>
              <a:t>paciento </a:t>
            </a:r>
            <a:r>
              <a:rPr lang="lt-LT" sz="2000" dirty="0"/>
              <a:t>mokesčiai ir priemokos, kuriuos jis sumoka gydymo valstybėje sveikatos priežiūros paslaugų teikėjui</a:t>
            </a:r>
            <a:r>
              <a:rPr lang="lt-LT" sz="2000" dirty="0" smtClean="0"/>
              <a:t>;</a:t>
            </a:r>
          </a:p>
          <a:p>
            <a:pPr marL="0" indent="0">
              <a:buNone/>
            </a:pPr>
            <a:endParaRPr lang="lt-LT" sz="2000" dirty="0"/>
          </a:p>
          <a:p>
            <a:r>
              <a:rPr lang="lt-LT" sz="2000" dirty="0" smtClean="0"/>
              <a:t>išlaidos </a:t>
            </a:r>
            <a:r>
              <a:rPr lang="lt-LT" sz="2000" dirty="0"/>
              <a:t>gydymo valstybėje suteiktoms asmens sveikatos priežiūros paslaugoms, neįrašytoms į Lietuvos Respublikos sveikatos apsaugos ministro patvirtintus asmens sveikatos priežiūros paslaugų, kurių išlaidos apmokamos PSDF biudžeto lėšomis, </a:t>
            </a:r>
            <a:r>
              <a:rPr lang="lt-LT" sz="2000" dirty="0" smtClean="0"/>
              <a:t>sąrašus;</a:t>
            </a:r>
          </a:p>
          <a:p>
            <a:pPr marL="0" indent="0">
              <a:buNone/>
            </a:pPr>
            <a:endParaRPr lang="lt-LT" sz="2000" dirty="0"/>
          </a:p>
          <a:p>
            <a:r>
              <a:rPr lang="lt-LT" sz="2000" dirty="0" smtClean="0"/>
              <a:t>išlaidos </a:t>
            </a:r>
            <a:r>
              <a:rPr lang="lt-LT" sz="2000" dirty="0"/>
              <a:t>vaistams, medicinos prietaisams ir medicinos pagalbos priemonėms, skirtiems ambulatoriniam gydymui, jeigu jie neįrašyti į </a:t>
            </a:r>
            <a:r>
              <a:rPr lang="lt-LT" sz="2000" dirty="0" smtClean="0"/>
              <a:t>sveikatos apsaugos ministro patvirtintus sąrašus.</a:t>
            </a:r>
          </a:p>
          <a:p>
            <a:pPr marL="0" indent="0">
              <a:buNone/>
            </a:pPr>
            <a:endParaRPr lang="lt-LT" sz="2000" b="1" dirty="0"/>
          </a:p>
        </p:txBody>
      </p:sp>
    </p:spTree>
    <p:extLst>
      <p:ext uri="{BB962C8B-B14F-4D97-AF65-F5344CB8AC3E}">
        <p14:creationId xmlns:p14="http://schemas.microsoft.com/office/powerpoint/2010/main" xmlns="" val="34483823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r>
              <a:rPr lang="en-US" sz="2800" b="1" i="1" dirty="0" smtClean="0"/>
              <a:t>2014 m. </a:t>
            </a:r>
            <a:r>
              <a:rPr lang="lt-LT" sz="2800" b="1" i="1" dirty="0" smtClean="0"/>
              <a:t>E</a:t>
            </a:r>
            <a:r>
              <a:rPr lang="en-US" sz="2800" b="1" i="1" dirty="0" err="1" smtClean="0"/>
              <a:t>urobarometro</a:t>
            </a:r>
            <a:r>
              <a:rPr lang="lt-LT" sz="2800" b="1" i="1" dirty="0" smtClean="0"/>
              <a:t> tyrimas</a:t>
            </a:r>
            <a:r>
              <a:rPr lang="lt-LT" sz="2800" b="1" dirty="0" smtClean="0"/>
              <a:t>:</a:t>
            </a:r>
            <a:br>
              <a:rPr lang="lt-LT" sz="2800" b="1" dirty="0" smtClean="0"/>
            </a:br>
            <a:r>
              <a:rPr lang="lt-LT" sz="2800" b="1" dirty="0" smtClean="0"/>
              <a:t>Ar esate per pastaruosius </a:t>
            </a:r>
            <a:r>
              <a:rPr lang="en-US" sz="2800" b="1" dirty="0" smtClean="0"/>
              <a:t>12 m</a:t>
            </a:r>
            <a:r>
              <a:rPr lang="lt-LT" sz="2800" b="1" dirty="0" err="1" smtClean="0"/>
              <a:t>ėn</a:t>
            </a:r>
            <a:r>
              <a:rPr lang="lt-LT" sz="2800" b="1" dirty="0" smtClean="0"/>
              <a:t>. </a:t>
            </a:r>
            <a:r>
              <a:rPr lang="en-US" sz="2800" b="1" dirty="0" smtClean="0"/>
              <a:t>J</a:t>
            </a:r>
            <a:r>
              <a:rPr lang="lt-LT" sz="2800" b="1" dirty="0" err="1" smtClean="0"/>
              <a:t>ūs</a:t>
            </a:r>
            <a:r>
              <a:rPr lang="lt-LT" sz="2800" b="1" dirty="0" smtClean="0"/>
              <a:t> buvote kaip nors gydomas (-a) kitoje ES šalyje?</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16</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sp>
        <p:nvSpPr>
          <p:cNvPr id="6" name="TextBox 5"/>
          <p:cNvSpPr txBox="1"/>
          <p:nvPr/>
        </p:nvSpPr>
        <p:spPr>
          <a:xfrm>
            <a:off x="3706960" y="6165303"/>
            <a:ext cx="5370381" cy="461665"/>
          </a:xfrm>
          <a:prstGeom prst="rect">
            <a:avLst/>
          </a:prstGeom>
          <a:noFill/>
        </p:spPr>
        <p:txBody>
          <a:bodyPr wrap="none" rtlCol="0">
            <a:spAutoFit/>
          </a:bodyPr>
          <a:lstStyle/>
          <a:p>
            <a:r>
              <a:rPr lang="lt-LT" sz="1200" b="1" dirty="0"/>
              <a:t>Šaltinis. </a:t>
            </a:r>
            <a:r>
              <a:rPr lang="lt-LT" sz="1200" b="1" dirty="0" err="1"/>
              <a:t>Eurobarometro</a:t>
            </a:r>
            <a:r>
              <a:rPr lang="lt-LT" sz="1200" b="1" dirty="0"/>
              <a:t> tyrimas, </a:t>
            </a:r>
            <a:r>
              <a:rPr lang="en-US" sz="1200" b="1" dirty="0"/>
              <a:t>2014,</a:t>
            </a:r>
          </a:p>
          <a:p>
            <a:r>
              <a:rPr lang="lt-LT" sz="1200" b="1" dirty="0"/>
              <a:t> http://ec.europa.eu/public_opinion/archives/ebs/ebs_425_fact_lt_lt.pdf</a:t>
            </a: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03648" y="1484783"/>
            <a:ext cx="7344816" cy="46805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7316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812360" cy="936104"/>
          </a:xfrm>
          <a:solidFill>
            <a:schemeClr val="bg1"/>
          </a:solidFill>
        </p:spPr>
        <p:txBody>
          <a:bodyPr/>
          <a:lstStyle/>
          <a:p>
            <a:r>
              <a:rPr lang="en-US" sz="2800" b="1" i="1" dirty="0" smtClean="0"/>
              <a:t>2014 m. </a:t>
            </a:r>
            <a:r>
              <a:rPr lang="lt-LT" sz="2800" b="1" i="1" dirty="0" smtClean="0"/>
              <a:t>E</a:t>
            </a:r>
            <a:r>
              <a:rPr lang="en-US" sz="2800" b="1" i="1" dirty="0" err="1" smtClean="0"/>
              <a:t>urobarometro</a:t>
            </a:r>
            <a:r>
              <a:rPr lang="lt-LT" sz="2800" b="1" i="1" dirty="0" smtClean="0"/>
              <a:t> tyrimas</a:t>
            </a:r>
            <a:r>
              <a:rPr lang="lt-LT" sz="2800" b="1" dirty="0" smtClean="0"/>
              <a:t>:</a:t>
            </a:r>
            <a:br>
              <a:rPr lang="lt-LT" sz="2800" b="1" dirty="0" smtClean="0"/>
            </a:br>
            <a:r>
              <a:rPr lang="lt-LT" sz="2800" b="1" dirty="0" smtClean="0"/>
              <a:t>Ar Jūs norėtumėte keliauti į kitą ES šalį, kad gautumėte medicininį gydymą?</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17</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sp>
        <p:nvSpPr>
          <p:cNvPr id="6" name="TextBox 5"/>
          <p:cNvSpPr txBox="1"/>
          <p:nvPr/>
        </p:nvSpPr>
        <p:spPr>
          <a:xfrm>
            <a:off x="3773619" y="6416269"/>
            <a:ext cx="5370381" cy="461665"/>
          </a:xfrm>
          <a:prstGeom prst="rect">
            <a:avLst/>
          </a:prstGeom>
          <a:noFill/>
        </p:spPr>
        <p:txBody>
          <a:bodyPr wrap="none" rtlCol="0">
            <a:spAutoFit/>
          </a:bodyPr>
          <a:lstStyle/>
          <a:p>
            <a:r>
              <a:rPr lang="lt-LT" sz="1200" b="1" dirty="0"/>
              <a:t>Šaltinis</a:t>
            </a:r>
            <a:r>
              <a:rPr lang="lt-LT" sz="1200" b="1" dirty="0" smtClean="0"/>
              <a:t>. </a:t>
            </a:r>
            <a:r>
              <a:rPr lang="lt-LT" sz="1200" b="1" dirty="0" err="1" smtClean="0"/>
              <a:t>Eurobarometro</a:t>
            </a:r>
            <a:r>
              <a:rPr lang="lt-LT" sz="1200" b="1" dirty="0" smtClean="0"/>
              <a:t> tyrimas, </a:t>
            </a:r>
            <a:r>
              <a:rPr lang="en-US" sz="1200" b="1" dirty="0" smtClean="0"/>
              <a:t>2014,</a:t>
            </a:r>
          </a:p>
          <a:p>
            <a:r>
              <a:rPr lang="lt-LT" sz="1200" b="1" dirty="0" smtClean="0"/>
              <a:t> </a:t>
            </a:r>
            <a:r>
              <a:rPr lang="lt-LT" sz="1200" b="1" dirty="0"/>
              <a:t>http://ec.europa.eu/public_opinion/archives/ebs/ebs_425_fact_lt_lt.pdf</a:t>
            </a: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43708" y="1361336"/>
            <a:ext cx="5868652" cy="50405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0808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endParaRPr lang="lt-LT" sz="3200" b="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18</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78891815"/>
              </p:ext>
            </p:extLst>
          </p:nvPr>
        </p:nvGraphicFramePr>
        <p:xfrm>
          <a:off x="1259632" y="1412776"/>
          <a:ext cx="7788365" cy="4838344"/>
        </p:xfrm>
        <a:graphic>
          <a:graphicData uri="http://schemas.openxmlformats.org/drawingml/2006/table">
            <a:tbl>
              <a:tblPr firstRow="1" bandRow="1">
                <a:tableStyleId>{5C22544A-7EE6-4342-B048-85BDC9FD1C3A}</a:tableStyleId>
              </a:tblPr>
              <a:tblGrid>
                <a:gridCol w="7788365"/>
              </a:tblGrid>
              <a:tr h="4838344">
                <a:tc>
                  <a:txBody>
                    <a:bodyPr/>
                    <a:lstStyle/>
                    <a:p>
                      <a:pPr marL="0" marR="0" indent="0" algn="ctr" defTabSz="914400" rtl="0" eaLnBrk="1" fontAlgn="auto" latinLnBrk="0" hangingPunct="1">
                        <a:lnSpc>
                          <a:spcPct val="100000"/>
                        </a:lnSpc>
                        <a:spcBef>
                          <a:spcPts val="0"/>
                        </a:spcBef>
                        <a:spcAft>
                          <a:spcPts val="0"/>
                        </a:spcAft>
                        <a:buClrTx/>
                        <a:buSzTx/>
                        <a:buFont typeface="Wingdings" pitchFamily="2" charset="2"/>
                        <a:buNone/>
                        <a:tabLst/>
                        <a:defRPr/>
                      </a:pPr>
                      <a:r>
                        <a:rPr lang="lt-LT" sz="2800" b="1" i="1" u="none" strike="noStrike" kern="1200" baseline="0" dirty="0" smtClean="0">
                          <a:solidFill>
                            <a:schemeClr val="tx1"/>
                          </a:solidFill>
                          <a:latin typeface="+mn-lt"/>
                          <a:ea typeface="+mn-ea"/>
                          <a:cs typeface="+mn-cs"/>
                        </a:rPr>
                        <a:t>TARPVALSTYBINĖS SVEIKATOS PRIEŽIŪROS KOMPENSAVIM</a:t>
                      </a:r>
                      <a:r>
                        <a:rPr lang="en-US" sz="2800" b="1" i="1" u="none" strike="noStrike" kern="1200" baseline="0" dirty="0" smtClean="0">
                          <a:solidFill>
                            <a:schemeClr val="tx1"/>
                          </a:solidFill>
                          <a:latin typeface="+mn-lt"/>
                          <a:ea typeface="+mn-ea"/>
                          <a:cs typeface="+mn-cs"/>
                        </a:rPr>
                        <a:t>O LIETUVOJE</a:t>
                      </a:r>
                      <a:r>
                        <a:rPr lang="lt-LT" sz="2800" b="1" i="1" u="none" strike="noStrike" kern="1200" baseline="0" dirty="0" smtClean="0">
                          <a:solidFill>
                            <a:schemeClr val="tx1"/>
                          </a:solidFill>
                          <a:latin typeface="+mn-lt"/>
                          <a:ea typeface="+mn-ea"/>
                          <a:cs typeface="+mn-cs"/>
                        </a:rPr>
                        <a:t> </a:t>
                      </a:r>
                      <a:r>
                        <a:rPr lang="en-US" sz="2800" b="1" i="1" u="none" strike="noStrike" kern="1200" baseline="0" dirty="0" smtClean="0">
                          <a:solidFill>
                            <a:schemeClr val="tx1"/>
                          </a:solidFill>
                          <a:latin typeface="+mn-lt"/>
                          <a:ea typeface="+mn-ea"/>
                          <a:cs typeface="+mn-cs"/>
                        </a:rPr>
                        <a:t>2014-2015 M. REZULTATAI</a:t>
                      </a: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2400" b="1" i="1" u="none" strike="noStrike" kern="1200" baseline="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lt-LT" sz="2400" b="1" i="1" u="none" strike="noStrike" kern="1200" baseline="0" dirty="0" smtClean="0">
                        <a:solidFill>
                          <a:schemeClr val="tx1"/>
                        </a:solidFill>
                        <a:latin typeface="+mn-lt"/>
                        <a:ea typeface="+mn-ea"/>
                        <a:cs typeface="+mn-cs"/>
                      </a:endParaRPr>
                    </a:p>
                    <a:p>
                      <a:pPr marL="285750" indent="-285750">
                        <a:buFont typeface="Wingdings" pitchFamily="2" charset="2"/>
                        <a:buChar char="Ø"/>
                      </a:pPr>
                      <a:endParaRPr lang="lt-LT" sz="2400" b="0" i="0" u="none" strike="noStrike" kern="1200" baseline="0" dirty="0" smtClean="0">
                        <a:solidFill>
                          <a:schemeClr val="tx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xmlns="" val="33222823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917206" y="44624"/>
            <a:ext cx="8229600" cy="792088"/>
          </a:xfrm>
        </p:spPr>
        <p:txBody>
          <a:bodyPr/>
          <a:lstStyle/>
          <a:p>
            <a:r>
              <a:rPr lang="en-US" sz="2800" b="1" dirty="0" smtClean="0"/>
              <a:t>2014-2015</a:t>
            </a:r>
            <a:r>
              <a:rPr lang="lt-LT" sz="2800" b="1" dirty="0" smtClean="0"/>
              <a:t> M.</a:t>
            </a:r>
            <a:r>
              <a:rPr lang="en-US" sz="2800" b="1" dirty="0" smtClean="0"/>
              <a:t> VLK </a:t>
            </a:r>
            <a:r>
              <a:rPr lang="en-US" sz="2800" b="1" dirty="0" err="1" smtClean="0"/>
              <a:t>ir</a:t>
            </a:r>
            <a:r>
              <a:rPr lang="en-US" sz="2800" b="1" dirty="0" smtClean="0"/>
              <a:t> TLK GAUTI LR APDRAUST</a:t>
            </a:r>
            <a:r>
              <a:rPr lang="lt-LT" sz="2800" b="1" dirty="0" smtClean="0"/>
              <a:t>ŲJŲ PRAŠYMAI</a:t>
            </a:r>
            <a:endParaRPr lang="lt-LT" sz="2800" b="1" dirty="0"/>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19</a:t>
            </a:fld>
            <a:endParaRPr lang="en-US"/>
          </a:p>
        </p:txBody>
      </p:sp>
      <p:graphicFrame>
        <p:nvGraphicFramePr>
          <p:cNvPr id="6" name="Turinio vietos rezervavimo ženklas 5"/>
          <p:cNvGraphicFramePr>
            <a:graphicFrameLocks noGrp="1"/>
          </p:cNvGraphicFramePr>
          <p:nvPr>
            <p:ph idx="1"/>
            <p:extLst>
              <p:ext uri="{D42A27DB-BD31-4B8C-83A1-F6EECF244321}">
                <p14:modId xmlns:p14="http://schemas.microsoft.com/office/powerpoint/2010/main" xmlns="" val="2753224996"/>
              </p:ext>
            </p:extLst>
          </p:nvPr>
        </p:nvGraphicFramePr>
        <p:xfrm>
          <a:off x="1691680" y="1628775"/>
          <a:ext cx="6696744" cy="45259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60017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r>
              <a:rPr lang="lt-LT" sz="3200" b="1" dirty="0" smtClean="0"/>
              <a:t>PRANEŠIMO STRUKTŪRA</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2</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2663373361"/>
              </p:ext>
            </p:extLst>
          </p:nvPr>
        </p:nvGraphicFramePr>
        <p:xfrm>
          <a:off x="1259632" y="1412776"/>
          <a:ext cx="7788365" cy="4838344"/>
        </p:xfrm>
        <a:graphic>
          <a:graphicData uri="http://schemas.openxmlformats.org/drawingml/2006/table">
            <a:tbl>
              <a:tblPr firstRow="1" bandRow="1">
                <a:tableStyleId>{5C22544A-7EE6-4342-B048-85BDC9FD1C3A}</a:tableStyleId>
              </a:tblPr>
              <a:tblGrid>
                <a:gridCol w="7788365"/>
              </a:tblGrid>
              <a:tr h="4838344">
                <a:tc>
                  <a: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lt-LT" sz="2400" b="1" i="1" u="none" strike="noStrike" kern="1200" baseline="0" dirty="0" smtClean="0">
                          <a:solidFill>
                            <a:schemeClr val="tx1"/>
                          </a:solidFill>
                          <a:latin typeface="+mn-lt"/>
                          <a:ea typeface="+mn-ea"/>
                          <a:cs typeface="+mn-cs"/>
                        </a:rPr>
                        <a:t>DIREKTYVOJE 2011/24/ES ĮTVIRTINTI PRINCIPAI</a:t>
                      </a:r>
                      <a:r>
                        <a:rPr lang="en-US" sz="2400" b="1" i="1" u="none" strike="noStrike" kern="1200" baseline="0" dirty="0" smtClean="0">
                          <a:solidFill>
                            <a:schemeClr val="tx1"/>
                          </a:solidFill>
                          <a:latin typeface="+mn-lt"/>
                          <a:ea typeface="+mn-ea"/>
                          <a:cs typeface="+mn-cs"/>
                        </a:rPr>
                        <a:t> IR J</a:t>
                      </a:r>
                      <a:r>
                        <a:rPr lang="lt-LT" sz="2400" b="1" i="1" u="none" strike="noStrike" kern="1200" baseline="0" dirty="0" smtClean="0">
                          <a:solidFill>
                            <a:schemeClr val="tx1"/>
                          </a:solidFill>
                          <a:latin typeface="+mn-lt"/>
                          <a:ea typeface="+mn-ea"/>
                          <a:cs typeface="+mn-cs"/>
                        </a:rPr>
                        <a:t>Ų PERKĖLIMAS NACIONALINIUOSE TEISĖS AKTUOSE</a:t>
                      </a: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lt-LT" sz="2400" b="1" i="1" u="none" strike="noStrike" kern="1200" baseline="0" dirty="0" smtClean="0">
                        <a:solidFill>
                          <a:schemeClr val="tx1"/>
                        </a:solidFill>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lt-LT" sz="2400" b="1" i="1" u="none" strike="noStrike" kern="1200" baseline="0" dirty="0" smtClean="0">
                          <a:solidFill>
                            <a:schemeClr val="tx1"/>
                          </a:solidFill>
                          <a:latin typeface="+mn-lt"/>
                          <a:ea typeface="+mn-ea"/>
                          <a:cs typeface="+mn-cs"/>
                        </a:rPr>
                        <a:t>TARPVALSTYBINĖS SVEIKATOS PRIEŽIŪROS KOMPENSAVIMO TVARKA LIETUVOJE</a:t>
                      </a: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endParaRPr lang="en-US" sz="2400" b="1" i="1" u="none" strike="noStrike" kern="1200" baseline="0" dirty="0" smtClean="0">
                        <a:solidFill>
                          <a:schemeClr val="tx1"/>
                        </a:solidFill>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lt-LT" sz="2400" b="1" i="1" u="none" strike="noStrike" kern="1200" baseline="0" dirty="0" smtClean="0">
                          <a:solidFill>
                            <a:schemeClr val="tx1"/>
                          </a:solidFill>
                          <a:latin typeface="+mn-lt"/>
                          <a:ea typeface="+mn-ea"/>
                          <a:cs typeface="+mn-cs"/>
                        </a:rPr>
                        <a:t>TARPVALSTYBINĖS SVEIKATOS PRIEŽIŪROS KOMPENSAVIM</a:t>
                      </a:r>
                      <a:r>
                        <a:rPr lang="en-US" sz="2400" b="1" i="1" u="none" strike="noStrike" kern="1200" baseline="0" dirty="0" smtClean="0">
                          <a:solidFill>
                            <a:schemeClr val="tx1"/>
                          </a:solidFill>
                          <a:latin typeface="+mn-lt"/>
                          <a:ea typeface="+mn-ea"/>
                          <a:cs typeface="+mn-cs"/>
                        </a:rPr>
                        <a:t>O REZULTATAI</a:t>
                      </a:r>
                      <a:r>
                        <a:rPr lang="lt-LT" sz="2400" b="1" i="1" u="none" strike="noStrike" kern="1200" baseline="0" dirty="0" smtClean="0">
                          <a:solidFill>
                            <a:schemeClr val="tx1"/>
                          </a:solidFill>
                          <a:latin typeface="+mn-lt"/>
                          <a:ea typeface="+mn-ea"/>
                          <a:cs typeface="+mn-cs"/>
                        </a:rPr>
                        <a:t> </a:t>
                      </a:r>
                      <a:r>
                        <a:rPr lang="en-US" sz="2400" b="1" i="1" u="none" strike="noStrike" kern="1200" baseline="0" dirty="0" smtClean="0">
                          <a:solidFill>
                            <a:schemeClr val="tx1"/>
                          </a:solidFill>
                          <a:latin typeface="+mn-lt"/>
                          <a:ea typeface="+mn-ea"/>
                          <a:cs typeface="+mn-cs"/>
                        </a:rPr>
                        <a:t>2014-2015 M. </a:t>
                      </a:r>
                      <a:endParaRPr lang="lt-LT" sz="2400" b="1" i="1"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lt-LT" sz="2400" b="1" i="1" u="none" strike="noStrike" kern="1200" baseline="0" dirty="0" smtClean="0">
                        <a:solidFill>
                          <a:schemeClr val="tx1"/>
                        </a:solidFill>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lt-LT" sz="2400" b="1" i="1" u="none" strike="noStrike" kern="1200" baseline="0" dirty="0" smtClean="0">
                          <a:solidFill>
                            <a:schemeClr val="tx1"/>
                          </a:solidFill>
                          <a:latin typeface="+mn-lt"/>
                          <a:ea typeface="+mn-ea"/>
                          <a:cs typeface="+mn-cs"/>
                        </a:rPr>
                        <a:t>AKTUALI INFORMACIJA PACIENTAMS</a:t>
                      </a:r>
                      <a:endParaRPr lang="lt-LT" sz="2400" b="0" i="1" u="none" strike="noStrike" kern="1200" baseline="0" dirty="0" smtClean="0">
                        <a:solidFill>
                          <a:schemeClr val="tx1"/>
                        </a:solidFill>
                        <a:latin typeface="+mn-lt"/>
                        <a:ea typeface="+mn-ea"/>
                        <a:cs typeface="+mn-cs"/>
                      </a:endParaRPr>
                    </a:p>
                    <a:p>
                      <a:pPr marL="285750" indent="-285750">
                        <a:buFont typeface="Wingdings" pitchFamily="2" charset="2"/>
                        <a:buChar char="Ø"/>
                      </a:pPr>
                      <a:endParaRPr lang="lt-LT" sz="2400" b="0" i="0" u="none" strike="noStrike" kern="1200" baseline="0" dirty="0" smtClean="0">
                        <a:solidFill>
                          <a:schemeClr val="tx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xmlns="" val="130730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611560" y="44624"/>
            <a:ext cx="8535246" cy="1080120"/>
          </a:xfrm>
        </p:spPr>
        <p:txBody>
          <a:bodyPr/>
          <a:lstStyle/>
          <a:p>
            <a:pPr lvl="8" algn="l"/>
            <a:r>
              <a:rPr lang="lt-LT" sz="2800" dirty="0" smtClean="0"/>
              <a:t/>
            </a:r>
            <a:br>
              <a:rPr lang="lt-LT" sz="2800" dirty="0" smtClean="0"/>
            </a:br>
            <a:r>
              <a:rPr lang="lt-LT" sz="2800" dirty="0" smtClean="0"/>
              <a:t/>
            </a:r>
            <a:br>
              <a:rPr lang="lt-LT" sz="2800" dirty="0" smtClean="0"/>
            </a:br>
            <a:r>
              <a:rPr lang="lt-LT" sz="2800" dirty="0"/>
              <a:t/>
            </a:r>
            <a:br>
              <a:rPr lang="lt-LT" sz="2800" dirty="0"/>
            </a:br>
            <a:endParaRPr lang="lt-LT" sz="2800" b="1" dirty="0"/>
          </a:p>
        </p:txBody>
      </p:sp>
      <p:sp>
        <p:nvSpPr>
          <p:cNvPr id="3" name="Turinio vietos rezervavimo ženklas 2"/>
          <p:cNvSpPr>
            <a:spLocks noGrp="1"/>
          </p:cNvSpPr>
          <p:nvPr>
            <p:ph idx="1"/>
          </p:nvPr>
        </p:nvSpPr>
        <p:spPr>
          <a:xfrm>
            <a:off x="1259632" y="908720"/>
            <a:ext cx="7704856" cy="5256584"/>
          </a:xfrm>
        </p:spPr>
        <p:txBody>
          <a:bodyPr/>
          <a:lstStyle/>
          <a:p>
            <a:pPr>
              <a:buFont typeface="Arial" pitchFamily="34" charset="0"/>
              <a:buChar char="•"/>
            </a:pPr>
            <a:r>
              <a:rPr lang="lt-LT" sz="2800" dirty="0" smtClean="0"/>
              <a:t>VLK ir TLK gauti </a:t>
            </a:r>
            <a:r>
              <a:rPr lang="en-US" sz="2800" dirty="0" smtClean="0"/>
              <a:t>139 Lietuvos </a:t>
            </a:r>
            <a:r>
              <a:rPr lang="en-US" sz="2800" dirty="0" err="1" smtClean="0"/>
              <a:t>gyventoj</a:t>
            </a:r>
            <a:r>
              <a:rPr lang="lt-LT" sz="2800" dirty="0" smtClean="0"/>
              <a:t>ų </a:t>
            </a:r>
            <a:r>
              <a:rPr lang="en-US" sz="2800" dirty="0" err="1" smtClean="0"/>
              <a:t>pra</a:t>
            </a:r>
            <a:r>
              <a:rPr lang="lt-LT" sz="2800" dirty="0" err="1" smtClean="0"/>
              <a:t>šymai</a:t>
            </a:r>
            <a:r>
              <a:rPr lang="lt-LT" sz="2800" dirty="0" smtClean="0"/>
              <a:t> kompensuoti tarpvalstybinės sveikatos priežiūros išlaidas;</a:t>
            </a:r>
          </a:p>
          <a:p>
            <a:pPr>
              <a:buFont typeface="Arial" pitchFamily="34" charset="0"/>
              <a:buChar char="•"/>
            </a:pPr>
            <a:r>
              <a:rPr lang="en-US" sz="2800" dirty="0"/>
              <a:t>3</a:t>
            </a:r>
            <a:r>
              <a:rPr lang="en-US" sz="2800" dirty="0" smtClean="0"/>
              <a:t> </a:t>
            </a:r>
            <a:r>
              <a:rPr lang="lt-LT" sz="2800" dirty="0" smtClean="0"/>
              <a:t>atvejais nekompensuota;</a:t>
            </a:r>
          </a:p>
          <a:p>
            <a:pPr>
              <a:buFont typeface="Arial" pitchFamily="34" charset="0"/>
              <a:buChar char="•"/>
            </a:pPr>
            <a:r>
              <a:rPr lang="lt-LT" sz="2800" dirty="0"/>
              <a:t>iš Privalomojo sveikatos draudimo fondo </a:t>
            </a:r>
            <a:r>
              <a:rPr lang="lt-LT" sz="2800" dirty="0" smtClean="0"/>
              <a:t>biudžeto kompensuota suma – </a:t>
            </a:r>
            <a:r>
              <a:rPr lang="en-US" sz="2800" dirty="0" smtClean="0"/>
              <a:t>120,8 </a:t>
            </a:r>
            <a:r>
              <a:rPr lang="lt-LT" sz="2800" dirty="0" smtClean="0"/>
              <a:t>tūkst</a:t>
            </a:r>
            <a:r>
              <a:rPr lang="lt-LT" sz="2800" dirty="0"/>
              <a:t>. </a:t>
            </a:r>
            <a:r>
              <a:rPr lang="en-US" sz="2800" dirty="0" err="1" smtClean="0"/>
              <a:t>eur</a:t>
            </a:r>
            <a:r>
              <a:rPr lang="lt-LT" sz="2800" dirty="0" smtClean="0"/>
              <a:t>ų;</a:t>
            </a:r>
          </a:p>
          <a:p>
            <a:pPr>
              <a:buFont typeface="Arial" pitchFamily="34" charset="0"/>
              <a:buChar char="•"/>
            </a:pPr>
            <a:r>
              <a:rPr lang="lt-LT" sz="2800" dirty="0" smtClean="0"/>
              <a:t>Dažniausiai kompensuoti tarpvalstybinės sveikatos priežiūros atvejai: </a:t>
            </a:r>
            <a:r>
              <a:rPr lang="en-US" sz="2800" dirty="0" smtClean="0"/>
              <a:t>70 </a:t>
            </a:r>
            <a:r>
              <a:rPr lang="en-US" sz="2800" dirty="0" err="1" smtClean="0"/>
              <a:t>gydymo</a:t>
            </a:r>
            <a:r>
              <a:rPr lang="en-US" sz="2800" dirty="0" smtClean="0"/>
              <a:t> </a:t>
            </a:r>
            <a:r>
              <a:rPr lang="en-US" sz="2800" dirty="0" err="1" smtClean="0"/>
              <a:t>stacionare</a:t>
            </a:r>
            <a:r>
              <a:rPr lang="en-US" sz="2800" dirty="0" smtClean="0"/>
              <a:t> </a:t>
            </a:r>
            <a:r>
              <a:rPr lang="en-US" sz="2800" dirty="0" err="1" smtClean="0"/>
              <a:t>atvej</a:t>
            </a:r>
            <a:r>
              <a:rPr lang="lt-LT" sz="2800" dirty="0" smtClean="0"/>
              <a:t>ų (58</a:t>
            </a:r>
            <a:r>
              <a:rPr lang="en-US" sz="2800" dirty="0" smtClean="0"/>
              <a:t> </a:t>
            </a:r>
            <a:r>
              <a:rPr lang="lt-LT" sz="2800" dirty="0" smtClean="0"/>
              <a:t>operacijos,  12 pacientų tyrimas ir gydymas stacionare), 28</a:t>
            </a:r>
            <a:r>
              <a:rPr lang="en-US" sz="2800" dirty="0" smtClean="0"/>
              <a:t> </a:t>
            </a:r>
            <a:r>
              <a:rPr lang="en-US" sz="2800" dirty="0" err="1" smtClean="0"/>
              <a:t>gydytoj</a:t>
            </a:r>
            <a:r>
              <a:rPr lang="lt-LT" sz="2800" dirty="0" smtClean="0"/>
              <a:t>ų specialistų konsultacijos, po 13</a:t>
            </a:r>
            <a:r>
              <a:rPr lang="en-US" sz="2800" dirty="0" smtClean="0"/>
              <a:t> </a:t>
            </a:r>
            <a:r>
              <a:rPr lang="en-US" sz="2800" dirty="0" err="1" smtClean="0"/>
              <a:t>reabilitacij</a:t>
            </a:r>
            <a:r>
              <a:rPr lang="lt-LT" sz="2800" dirty="0" err="1" smtClean="0"/>
              <a:t>os</a:t>
            </a:r>
            <a:r>
              <a:rPr lang="en-US" sz="2800" dirty="0" smtClean="0"/>
              <a:t> </a:t>
            </a:r>
            <a:r>
              <a:rPr lang="en-US" sz="2800" dirty="0" err="1" smtClean="0"/>
              <a:t>stacionare</a:t>
            </a:r>
            <a:r>
              <a:rPr lang="lt-LT" sz="2800" dirty="0" smtClean="0"/>
              <a:t>, brangiųjų tyrimų atvejų ir kt.</a:t>
            </a:r>
          </a:p>
          <a:p>
            <a:pPr>
              <a:buFont typeface="Arial" pitchFamily="34" charset="0"/>
              <a:buChar char="•"/>
            </a:pPr>
            <a:endParaRPr lang="lt-LT" sz="2000" dirty="0"/>
          </a:p>
          <a:p>
            <a:pPr>
              <a:buFont typeface="Arial" pitchFamily="34" charset="0"/>
              <a:buChar char="•"/>
            </a:pPr>
            <a:endParaRPr lang="lt-LT" sz="2000" dirty="0"/>
          </a:p>
          <a:p>
            <a:pPr marL="0" indent="0" eaLnBrk="1" fontAlgn="auto" hangingPunct="1">
              <a:spcBef>
                <a:spcPts val="0"/>
              </a:spcBef>
              <a:spcAft>
                <a:spcPts val="0"/>
              </a:spcAft>
              <a:buNone/>
            </a:pPr>
            <a:endParaRPr lang="lt-LT" sz="2000" dirty="0"/>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21</a:t>
            </a:fld>
            <a:endParaRPr lang="en-US"/>
          </a:p>
        </p:txBody>
      </p:sp>
      <p:sp>
        <p:nvSpPr>
          <p:cNvPr id="5" name="Antraštė 1"/>
          <p:cNvSpPr txBox="1">
            <a:spLocks/>
          </p:cNvSpPr>
          <p:nvPr/>
        </p:nvSpPr>
        <p:spPr bwMode="auto">
          <a:xfrm>
            <a:off x="917206" y="44624"/>
            <a:ext cx="8229600" cy="7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t>KOMPENSUOTOS TARPVASTYBIN</a:t>
            </a:r>
            <a:r>
              <a:rPr lang="lt-LT" sz="2800" b="1" dirty="0" smtClean="0"/>
              <a:t>ĖS SVEIKATOS PRIEŽIŪROS IŠLAIDOS LIETUVOJE </a:t>
            </a:r>
            <a:r>
              <a:rPr lang="en-US" sz="2800" b="1" dirty="0" smtClean="0"/>
              <a:t>201</a:t>
            </a:r>
            <a:r>
              <a:rPr lang="lt-LT" sz="2800" b="1" dirty="0" smtClean="0"/>
              <a:t>4</a:t>
            </a:r>
            <a:r>
              <a:rPr lang="en-US" sz="2800" b="1" dirty="0" smtClean="0"/>
              <a:t>-2015</a:t>
            </a:r>
            <a:r>
              <a:rPr lang="lt-LT" sz="2800" b="1" dirty="0" smtClean="0"/>
              <a:t> M.</a:t>
            </a:r>
            <a:endParaRPr lang="lt-LT" sz="2800" b="1" dirty="0"/>
          </a:p>
        </p:txBody>
      </p:sp>
    </p:spTree>
    <p:extLst>
      <p:ext uri="{BB962C8B-B14F-4D97-AF65-F5344CB8AC3E}">
        <p14:creationId xmlns:p14="http://schemas.microsoft.com/office/powerpoint/2010/main" xmlns="" val="9677440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endParaRPr lang="lt-LT" sz="3200" b="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22</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776767507"/>
              </p:ext>
            </p:extLst>
          </p:nvPr>
        </p:nvGraphicFramePr>
        <p:xfrm>
          <a:off x="1259632" y="1412776"/>
          <a:ext cx="7788365" cy="4838344"/>
        </p:xfrm>
        <a:graphic>
          <a:graphicData uri="http://schemas.openxmlformats.org/drawingml/2006/table">
            <a:tbl>
              <a:tblPr firstRow="1" bandRow="1">
                <a:tableStyleId>{5C22544A-7EE6-4342-B048-85BDC9FD1C3A}</a:tableStyleId>
              </a:tblPr>
              <a:tblGrid>
                <a:gridCol w="7788365"/>
              </a:tblGrid>
              <a:tr h="4838344">
                <a:tc>
                  <a:txBody>
                    <a:bodyPr/>
                    <a:lstStyle/>
                    <a:p>
                      <a:pPr marL="0" marR="0" indent="0" algn="ctr" defTabSz="914400" rtl="0" eaLnBrk="1" fontAlgn="auto" latinLnBrk="0" hangingPunct="1">
                        <a:lnSpc>
                          <a:spcPct val="100000"/>
                        </a:lnSpc>
                        <a:spcBef>
                          <a:spcPts val="0"/>
                        </a:spcBef>
                        <a:spcAft>
                          <a:spcPts val="0"/>
                        </a:spcAft>
                        <a:buClrTx/>
                        <a:buSzTx/>
                        <a:buFont typeface="Wingdings" pitchFamily="2" charset="2"/>
                        <a:buNone/>
                        <a:tabLst/>
                        <a:defRPr/>
                      </a:pPr>
                      <a:r>
                        <a:rPr lang="lt-LT" sz="2800" b="1" i="1" u="none" strike="noStrike" kern="1200" baseline="0" dirty="0" smtClean="0">
                          <a:solidFill>
                            <a:schemeClr val="tx1"/>
                          </a:solidFill>
                          <a:latin typeface="+mn-lt"/>
                          <a:ea typeface="+mn-ea"/>
                          <a:cs typeface="+mn-cs"/>
                        </a:rPr>
                        <a:t>AKTUALI INFORMACIJA PACIENTAMS</a:t>
                      </a:r>
                      <a:endParaRPr lang="lt-LT" sz="2800" b="0" i="1"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lt-LT" sz="2400" b="1" i="1" u="none" strike="noStrike" kern="1200" baseline="0" dirty="0" smtClean="0">
                        <a:solidFill>
                          <a:schemeClr val="tx1"/>
                        </a:solidFill>
                        <a:latin typeface="+mn-lt"/>
                        <a:ea typeface="+mn-ea"/>
                        <a:cs typeface="+mn-cs"/>
                      </a:endParaRPr>
                    </a:p>
                    <a:p>
                      <a:pPr marL="285750" indent="-285750">
                        <a:buFont typeface="Wingdings" pitchFamily="2" charset="2"/>
                        <a:buChar char="Ø"/>
                      </a:pPr>
                      <a:endParaRPr lang="lt-LT" sz="2400" b="0" i="0" u="none" strike="noStrike" kern="1200" baseline="0" dirty="0" smtClean="0">
                        <a:solidFill>
                          <a:schemeClr val="tx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xmlns="" val="885144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917206" y="44624"/>
            <a:ext cx="8229600" cy="792088"/>
          </a:xfrm>
        </p:spPr>
        <p:txBody>
          <a:bodyPr/>
          <a:lstStyle/>
          <a:p>
            <a:r>
              <a:rPr lang="en-US" sz="2800" b="1" dirty="0" smtClean="0"/>
              <a:t>AKTUALI </a:t>
            </a:r>
            <a:r>
              <a:rPr lang="lt-LT" sz="2800" b="1" dirty="0" smtClean="0"/>
              <a:t>INFORMACIJA PACIENTAMS </a:t>
            </a:r>
            <a:endParaRPr lang="lt-LT" sz="2800" b="1" dirty="0"/>
          </a:p>
        </p:txBody>
      </p:sp>
      <p:sp>
        <p:nvSpPr>
          <p:cNvPr id="3" name="Turinio vietos rezervavimo ženklas 2"/>
          <p:cNvSpPr>
            <a:spLocks noGrp="1"/>
          </p:cNvSpPr>
          <p:nvPr>
            <p:ph idx="1"/>
          </p:nvPr>
        </p:nvSpPr>
        <p:spPr>
          <a:xfrm>
            <a:off x="1187624" y="620688"/>
            <a:ext cx="4176464" cy="6237312"/>
          </a:xfrm>
        </p:spPr>
        <p:txBody>
          <a:bodyPr/>
          <a:lstStyle/>
          <a:p>
            <a:pPr marL="0" indent="0" eaLnBrk="1" fontAlgn="auto" hangingPunct="1">
              <a:spcBef>
                <a:spcPts val="0"/>
              </a:spcBef>
              <a:spcAft>
                <a:spcPts val="0"/>
              </a:spcAft>
              <a:buNone/>
            </a:pPr>
            <a:endParaRPr lang="lt-LT" sz="2000" dirty="0" smtClean="0">
              <a:solidFill>
                <a:prstClr val="black"/>
              </a:solidFill>
            </a:endParaRPr>
          </a:p>
          <a:p>
            <a:pPr marL="457200" indent="-457200" eaLnBrk="1" fontAlgn="auto" hangingPunct="1">
              <a:spcBef>
                <a:spcPts val="0"/>
              </a:spcBef>
              <a:spcAft>
                <a:spcPts val="0"/>
              </a:spcAft>
              <a:buAutoNum type="arabicParenR"/>
            </a:pPr>
            <a:r>
              <a:rPr lang="lt-LT" sz="2000" dirty="0" smtClean="0"/>
              <a:t>p</a:t>
            </a:r>
            <a:r>
              <a:rPr lang="en-US" sz="2000" dirty="0" err="1" smtClean="0"/>
              <a:t>asitar</a:t>
            </a:r>
            <a:r>
              <a:rPr lang="lt-LT" sz="2000" dirty="0" err="1" smtClean="0"/>
              <a:t>ti</a:t>
            </a:r>
            <a:r>
              <a:rPr lang="en-US" sz="2000" dirty="0" smtClean="0"/>
              <a:t> d</a:t>
            </a:r>
            <a:r>
              <a:rPr lang="lt-LT" sz="2000" dirty="0" err="1" smtClean="0"/>
              <a:t>ėl</a:t>
            </a:r>
            <a:r>
              <a:rPr lang="lt-LT" sz="2000" dirty="0" smtClean="0"/>
              <a:t> gydymo su savo gydančiu gydytoju;</a:t>
            </a:r>
            <a:endParaRPr lang="en-US" sz="2000" dirty="0" smtClean="0"/>
          </a:p>
          <a:p>
            <a:pPr marL="457200" indent="-457200" eaLnBrk="1" fontAlgn="auto" hangingPunct="1">
              <a:spcBef>
                <a:spcPts val="0"/>
              </a:spcBef>
              <a:spcAft>
                <a:spcPts val="0"/>
              </a:spcAft>
              <a:buAutoNum type="arabicParenR"/>
            </a:pPr>
            <a:endParaRPr lang="lt-LT" sz="2000" dirty="0" smtClean="0"/>
          </a:p>
          <a:p>
            <a:pPr marL="457200" indent="-457200" eaLnBrk="1" fontAlgn="auto" hangingPunct="1">
              <a:spcBef>
                <a:spcPts val="0"/>
              </a:spcBef>
              <a:spcAft>
                <a:spcPts val="0"/>
              </a:spcAft>
              <a:buAutoNum type="arabicParenR"/>
            </a:pPr>
            <a:r>
              <a:rPr lang="lt-LT" sz="2000" dirty="0"/>
              <a:t>n</a:t>
            </a:r>
            <a:r>
              <a:rPr lang="lt-LT" sz="2000" dirty="0" smtClean="0"/>
              <a:t>uodugniai suplanuoti savo kelionę (gydymo rekomendacijos, šeimos gydytojo (ASPĮ, turinčios sutartį su TLK) siuntimas specializuotoms sveikatos priežiūros paslaugoms</a:t>
            </a:r>
            <a:r>
              <a:rPr lang="en-US" sz="2000" dirty="0" smtClean="0"/>
              <a:t>)</a:t>
            </a:r>
            <a:r>
              <a:rPr lang="lt-LT" sz="2000" dirty="0" smtClean="0"/>
              <a:t>;</a:t>
            </a:r>
            <a:endParaRPr lang="en-US" sz="2000" dirty="0" smtClean="0"/>
          </a:p>
          <a:p>
            <a:pPr marL="457200" indent="-457200" eaLnBrk="1" fontAlgn="auto" hangingPunct="1">
              <a:spcBef>
                <a:spcPts val="0"/>
              </a:spcBef>
              <a:spcAft>
                <a:spcPts val="0"/>
              </a:spcAft>
              <a:buAutoNum type="arabicParenR"/>
            </a:pPr>
            <a:endParaRPr lang="lt-LT" sz="2000" dirty="0" smtClean="0"/>
          </a:p>
          <a:p>
            <a:pPr marL="457200" indent="-457200" eaLnBrk="1" fontAlgn="auto" hangingPunct="1">
              <a:spcBef>
                <a:spcPts val="0"/>
              </a:spcBef>
              <a:spcAft>
                <a:spcPts val="0"/>
              </a:spcAft>
              <a:buAutoNum type="arabicParenR"/>
            </a:pPr>
            <a:r>
              <a:rPr lang="lt-LT" sz="2000" dirty="0"/>
              <a:t>į</a:t>
            </a:r>
            <a:r>
              <a:rPr lang="lt-LT" sz="2000" dirty="0" smtClean="0"/>
              <a:t>vertinti finansinę situaciją</a:t>
            </a:r>
            <a:r>
              <a:rPr lang="en-US" sz="2000" dirty="0" smtClean="0"/>
              <a:t>;</a:t>
            </a:r>
          </a:p>
          <a:p>
            <a:pPr marL="457200" indent="-457200" eaLnBrk="1" fontAlgn="auto" hangingPunct="1">
              <a:spcBef>
                <a:spcPts val="0"/>
              </a:spcBef>
              <a:spcAft>
                <a:spcPts val="0"/>
              </a:spcAft>
              <a:buAutoNum type="arabicParenR"/>
            </a:pPr>
            <a:endParaRPr lang="lt-LT" sz="2000" dirty="0" smtClean="0"/>
          </a:p>
          <a:p>
            <a:pPr marL="457200" indent="-457200" eaLnBrk="1" fontAlgn="auto" hangingPunct="1">
              <a:spcBef>
                <a:spcPts val="0"/>
              </a:spcBef>
              <a:spcAft>
                <a:spcPts val="0"/>
              </a:spcAft>
              <a:buAutoNum type="arabicParenR"/>
            </a:pPr>
            <a:r>
              <a:rPr lang="lt-LT" sz="2000" dirty="0"/>
              <a:t>g</a:t>
            </a:r>
            <a:r>
              <a:rPr lang="lt-LT" sz="2000" dirty="0" smtClean="0"/>
              <a:t>avus tarpvalstybinę sveikatos priežiūrą – pasirūpinti medicininių dokumentų</a:t>
            </a:r>
            <a:r>
              <a:rPr lang="en-US" sz="2000" dirty="0" smtClean="0"/>
              <a:t>, </a:t>
            </a:r>
            <a:r>
              <a:rPr lang="en-US" sz="2000" dirty="0" err="1" smtClean="0"/>
              <a:t>recept</a:t>
            </a:r>
            <a:r>
              <a:rPr lang="lt-LT" sz="2000" dirty="0" smtClean="0"/>
              <a:t>ų kopijomis ir finansiniais dokumentais.</a:t>
            </a:r>
          </a:p>
          <a:p>
            <a:pPr marL="0" indent="0" eaLnBrk="1" fontAlgn="auto" hangingPunct="1">
              <a:spcBef>
                <a:spcPts val="0"/>
              </a:spcBef>
              <a:spcAft>
                <a:spcPts val="0"/>
              </a:spcAft>
              <a:buNone/>
            </a:pPr>
            <a:endParaRPr lang="lt-LT" sz="2000" i="1" dirty="0"/>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23</a:t>
            </a:fld>
            <a:endParaRPr lang="en-US"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64088" y="1628800"/>
            <a:ext cx="3779912" cy="3456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450303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917206" y="44624"/>
            <a:ext cx="8229600" cy="792088"/>
          </a:xfrm>
        </p:spPr>
        <p:txBody>
          <a:bodyPr/>
          <a:lstStyle/>
          <a:p>
            <a:r>
              <a:rPr lang="en-US" sz="2800" b="1" dirty="0" smtClean="0"/>
              <a:t>NAUDINGOS NUORODOS</a:t>
            </a:r>
            <a:endParaRPr lang="lt-LT" sz="2800" b="1" dirty="0"/>
          </a:p>
        </p:txBody>
      </p:sp>
      <p:sp>
        <p:nvSpPr>
          <p:cNvPr id="3" name="Turinio vietos rezervavimo ženklas 2"/>
          <p:cNvSpPr>
            <a:spLocks noGrp="1"/>
          </p:cNvSpPr>
          <p:nvPr>
            <p:ph idx="1"/>
          </p:nvPr>
        </p:nvSpPr>
        <p:spPr>
          <a:xfrm>
            <a:off x="1259632" y="836712"/>
            <a:ext cx="7427168" cy="5472608"/>
          </a:xfrm>
        </p:spPr>
        <p:txBody>
          <a:bodyPr/>
          <a:lstStyle/>
          <a:p>
            <a:pPr eaLnBrk="1" fontAlgn="auto" hangingPunct="1">
              <a:spcBef>
                <a:spcPts val="0"/>
              </a:spcBef>
              <a:spcAft>
                <a:spcPts val="0"/>
              </a:spcAft>
            </a:pPr>
            <a:r>
              <a:rPr lang="en-US" sz="2000" dirty="0" err="1" smtClean="0">
                <a:solidFill>
                  <a:prstClr val="black"/>
                </a:solidFill>
              </a:rPr>
              <a:t>Lietuvos</a:t>
            </a:r>
            <a:r>
              <a:rPr lang="en-US" sz="2000" dirty="0" smtClean="0">
                <a:solidFill>
                  <a:prstClr val="black"/>
                </a:solidFill>
              </a:rPr>
              <a:t> </a:t>
            </a:r>
            <a:r>
              <a:rPr lang="en-US" sz="2000" dirty="0" err="1" smtClean="0">
                <a:solidFill>
                  <a:prstClr val="black"/>
                </a:solidFill>
              </a:rPr>
              <a:t>nacionalinio</a:t>
            </a:r>
            <a:r>
              <a:rPr lang="en-US" sz="2000" dirty="0" smtClean="0">
                <a:solidFill>
                  <a:prstClr val="black"/>
                </a:solidFill>
              </a:rPr>
              <a:t> </a:t>
            </a:r>
            <a:r>
              <a:rPr lang="en-US" sz="2000" dirty="0" err="1" smtClean="0">
                <a:solidFill>
                  <a:prstClr val="black"/>
                </a:solidFill>
              </a:rPr>
              <a:t>kontaktinio</a:t>
            </a:r>
            <a:r>
              <a:rPr lang="en-US" sz="2000" dirty="0" smtClean="0">
                <a:solidFill>
                  <a:prstClr val="black"/>
                </a:solidFill>
              </a:rPr>
              <a:t> </a:t>
            </a:r>
            <a:r>
              <a:rPr lang="en-US" sz="2000" dirty="0" err="1" smtClean="0">
                <a:solidFill>
                  <a:prstClr val="black"/>
                </a:solidFill>
              </a:rPr>
              <a:t>centro</a:t>
            </a:r>
            <a:r>
              <a:rPr lang="en-US" sz="2000" dirty="0" smtClean="0">
                <a:solidFill>
                  <a:prstClr val="black"/>
                </a:solidFill>
              </a:rPr>
              <a:t> </a:t>
            </a:r>
            <a:r>
              <a:rPr lang="en-US" sz="2000" dirty="0" err="1" smtClean="0">
                <a:solidFill>
                  <a:prstClr val="black"/>
                </a:solidFill>
              </a:rPr>
              <a:t>interneto</a:t>
            </a:r>
            <a:r>
              <a:rPr lang="en-US" sz="2000" dirty="0" smtClean="0">
                <a:solidFill>
                  <a:prstClr val="black"/>
                </a:solidFill>
              </a:rPr>
              <a:t> </a:t>
            </a:r>
            <a:r>
              <a:rPr lang="en-US" sz="2000" dirty="0" err="1" smtClean="0">
                <a:solidFill>
                  <a:prstClr val="black"/>
                </a:solidFill>
              </a:rPr>
              <a:t>svetain</a:t>
            </a:r>
            <a:r>
              <a:rPr lang="lt-LT" sz="2000" dirty="0" smtClean="0">
                <a:solidFill>
                  <a:prstClr val="black"/>
                </a:solidFill>
              </a:rPr>
              <a:t>ė:</a:t>
            </a:r>
          </a:p>
          <a:p>
            <a:pPr eaLnBrk="1" fontAlgn="auto" hangingPunct="1">
              <a:spcBef>
                <a:spcPts val="0"/>
              </a:spcBef>
              <a:spcAft>
                <a:spcPts val="0"/>
              </a:spcAft>
            </a:pPr>
            <a:endParaRPr lang="lt-LT" sz="2000" dirty="0" smtClean="0">
              <a:solidFill>
                <a:prstClr val="black"/>
              </a:solidFill>
            </a:endParaRPr>
          </a:p>
          <a:p>
            <a:pPr marL="0" indent="0" eaLnBrk="1" fontAlgn="auto" hangingPunct="1">
              <a:spcBef>
                <a:spcPts val="0"/>
              </a:spcBef>
              <a:spcAft>
                <a:spcPts val="0"/>
              </a:spcAft>
              <a:buNone/>
            </a:pPr>
            <a:r>
              <a:rPr lang="lt-LT" sz="2000" dirty="0">
                <a:solidFill>
                  <a:prstClr val="black"/>
                </a:solidFill>
              </a:rPr>
              <a:t> </a:t>
            </a:r>
            <a:r>
              <a:rPr lang="lt-LT" sz="2000" dirty="0" smtClean="0">
                <a:solidFill>
                  <a:prstClr val="black"/>
                </a:solidFill>
              </a:rPr>
              <a:t>                                              </a:t>
            </a:r>
            <a:r>
              <a:rPr lang="lt-LT" sz="2000" dirty="0" err="1" smtClean="0">
                <a:solidFill>
                  <a:prstClr val="black"/>
                </a:solidFill>
                <a:hlinkClick r:id="rId4"/>
              </a:rPr>
              <a:t>www.lncp.lt</a:t>
            </a:r>
            <a:endParaRPr lang="lt-LT" sz="2000" dirty="0" smtClean="0">
              <a:solidFill>
                <a:prstClr val="black"/>
              </a:solidFill>
            </a:endParaRPr>
          </a:p>
          <a:p>
            <a:pPr marL="0" indent="0" eaLnBrk="1" fontAlgn="auto" hangingPunct="1">
              <a:spcBef>
                <a:spcPts val="0"/>
              </a:spcBef>
              <a:spcAft>
                <a:spcPts val="0"/>
              </a:spcAft>
              <a:buNone/>
            </a:pPr>
            <a:endParaRPr lang="lt-LT" sz="2000" dirty="0" smtClean="0">
              <a:solidFill>
                <a:prstClr val="black"/>
              </a:solidFill>
            </a:endParaRPr>
          </a:p>
          <a:p>
            <a:pPr marL="0" indent="0" eaLnBrk="1" fontAlgn="auto" hangingPunct="1">
              <a:spcBef>
                <a:spcPts val="0"/>
              </a:spcBef>
              <a:spcAft>
                <a:spcPts val="0"/>
              </a:spcAft>
              <a:buNone/>
            </a:pPr>
            <a:endParaRPr lang="lt-LT" sz="2000" dirty="0" smtClean="0">
              <a:solidFill>
                <a:prstClr val="black"/>
              </a:solidFill>
            </a:endParaRPr>
          </a:p>
          <a:p>
            <a:pPr marL="0" indent="0" eaLnBrk="1" fontAlgn="auto" hangingPunct="1">
              <a:spcBef>
                <a:spcPts val="0"/>
              </a:spcBef>
              <a:spcAft>
                <a:spcPts val="0"/>
              </a:spcAft>
              <a:buNone/>
            </a:pPr>
            <a:endParaRPr lang="en-US" sz="2000" dirty="0" smtClean="0">
              <a:solidFill>
                <a:prstClr val="black"/>
              </a:solidFill>
            </a:endParaRPr>
          </a:p>
          <a:p>
            <a:pPr eaLnBrk="1" fontAlgn="auto" hangingPunct="1">
              <a:spcBef>
                <a:spcPts val="0"/>
              </a:spcBef>
              <a:spcAft>
                <a:spcPts val="0"/>
              </a:spcAft>
              <a:buFont typeface="Arial" pitchFamily="34" charset="0"/>
              <a:buChar char="•"/>
            </a:pPr>
            <a:r>
              <a:rPr lang="lt-LT" sz="2000" dirty="0" smtClean="0"/>
              <a:t>VLK r</a:t>
            </a:r>
            <a:r>
              <a:rPr lang="en-GB" sz="2000" dirty="0" err="1" smtClean="0"/>
              <a:t>ūpimus</a:t>
            </a:r>
            <a:r>
              <a:rPr lang="en-GB" sz="2000" dirty="0" smtClean="0"/>
              <a:t> </a:t>
            </a:r>
            <a:r>
              <a:rPr lang="en-GB" sz="2000" dirty="0" err="1"/>
              <a:t>klausimus</a:t>
            </a:r>
            <a:r>
              <a:rPr lang="en-GB" sz="2000" dirty="0"/>
              <a:t> </a:t>
            </a:r>
            <a:r>
              <a:rPr lang="en-GB" sz="2000" dirty="0" err="1"/>
              <a:t>galima</a:t>
            </a:r>
            <a:r>
              <a:rPr lang="en-GB" sz="2000" dirty="0"/>
              <a:t> </a:t>
            </a:r>
            <a:r>
              <a:rPr lang="en-GB" sz="2000" dirty="0" err="1"/>
              <a:t>pateikti</a:t>
            </a:r>
            <a:r>
              <a:rPr lang="en-GB" sz="2000" dirty="0"/>
              <a:t> el. </a:t>
            </a:r>
            <a:r>
              <a:rPr lang="en-GB" sz="2000" dirty="0" err="1"/>
              <a:t>pašto</a:t>
            </a:r>
            <a:r>
              <a:rPr lang="en-GB" sz="2000" dirty="0"/>
              <a:t> </a:t>
            </a:r>
            <a:r>
              <a:rPr lang="en-GB" sz="2000" dirty="0" err="1"/>
              <a:t>adresu</a:t>
            </a:r>
            <a:r>
              <a:rPr lang="en-GB" sz="2000" dirty="0"/>
              <a:t> </a:t>
            </a:r>
            <a:r>
              <a:rPr lang="en-GB" sz="2000" u="sng" dirty="0" err="1">
                <a:hlinkClick r:id="rId5"/>
              </a:rPr>
              <a:t>info@vlk.lt</a:t>
            </a:r>
            <a:r>
              <a:rPr lang="en-GB" sz="2000" dirty="0"/>
              <a:t> </a:t>
            </a:r>
            <a:r>
              <a:rPr lang="en-GB" sz="2000" dirty="0" err="1"/>
              <a:t>arba</a:t>
            </a:r>
            <a:r>
              <a:rPr lang="en-GB" sz="2000" dirty="0"/>
              <a:t> </a:t>
            </a:r>
            <a:r>
              <a:rPr lang="en-GB" sz="2000" dirty="0" err="1"/>
              <a:t>ligonių</a:t>
            </a:r>
            <a:r>
              <a:rPr lang="en-GB" sz="2000" dirty="0"/>
              <a:t> </a:t>
            </a:r>
            <a:r>
              <a:rPr lang="en-GB" sz="2000" dirty="0" err="1"/>
              <a:t>kasų</a:t>
            </a:r>
            <a:r>
              <a:rPr lang="en-GB" sz="2000" dirty="0"/>
              <a:t> </a:t>
            </a:r>
            <a:r>
              <a:rPr lang="en-GB" sz="2000" dirty="0" err="1"/>
              <a:t>informacijos</a:t>
            </a:r>
            <a:r>
              <a:rPr lang="en-GB" sz="2000" dirty="0"/>
              <a:t> </a:t>
            </a:r>
            <a:r>
              <a:rPr lang="en-GB" sz="2000" dirty="0" err="1"/>
              <a:t>telefono</a:t>
            </a:r>
            <a:r>
              <a:rPr lang="en-GB" sz="2000" dirty="0"/>
              <a:t> </a:t>
            </a:r>
            <a:r>
              <a:rPr lang="en-GB" sz="2000" dirty="0" err="1"/>
              <a:t>numeriu</a:t>
            </a:r>
            <a:r>
              <a:rPr lang="en-GB" sz="2000" dirty="0"/>
              <a:t> </a:t>
            </a:r>
            <a:r>
              <a:rPr lang="en-GB" sz="2000" b="1" dirty="0"/>
              <a:t>8 700 </a:t>
            </a:r>
            <a:r>
              <a:rPr lang="en-GB" sz="2000" b="1" dirty="0" smtClean="0"/>
              <a:t>88888</a:t>
            </a:r>
            <a:endParaRPr lang="lt-LT" sz="2000" b="1" dirty="0" smtClean="0"/>
          </a:p>
          <a:p>
            <a:pPr eaLnBrk="1" fontAlgn="auto" hangingPunct="1">
              <a:spcBef>
                <a:spcPts val="0"/>
              </a:spcBef>
              <a:spcAft>
                <a:spcPts val="0"/>
              </a:spcAft>
              <a:buFont typeface="Arial" pitchFamily="34" charset="0"/>
              <a:buChar char="•"/>
            </a:pPr>
            <a:r>
              <a:rPr lang="lt-LT" sz="2000" dirty="0">
                <a:hlinkClick r:id="rId6"/>
              </a:rPr>
              <a:t>http://www</a:t>
            </a:r>
            <a:r>
              <a:rPr lang="lt-LT" sz="2000" dirty="0" smtClean="0">
                <a:hlinkClick r:id="rId6"/>
              </a:rPr>
              <a:t>. </a:t>
            </a:r>
            <a:r>
              <a:rPr lang="lt-LT" sz="2000" dirty="0" err="1" smtClean="0">
                <a:hlinkClick r:id="rId6"/>
              </a:rPr>
              <a:t>vlk.lt</a:t>
            </a:r>
            <a:r>
              <a:rPr lang="lt-LT" sz="2000" dirty="0">
                <a:hlinkClick r:id="rId6"/>
              </a:rPr>
              <a:t>/</a:t>
            </a:r>
            <a:endParaRPr lang="lt-LT" sz="2000" b="1" dirty="0" smtClean="0"/>
          </a:p>
          <a:p>
            <a:pPr eaLnBrk="1" fontAlgn="auto" hangingPunct="1">
              <a:spcBef>
                <a:spcPts val="0"/>
              </a:spcBef>
              <a:spcAft>
                <a:spcPts val="0"/>
              </a:spcAft>
              <a:buFont typeface="Arial" pitchFamily="34" charset="0"/>
              <a:buChar char="•"/>
            </a:pPr>
            <a:endParaRPr lang="lt-LT" sz="2000" dirty="0" smtClean="0">
              <a:solidFill>
                <a:prstClr val="black"/>
              </a:solidFill>
            </a:endParaRPr>
          </a:p>
          <a:p>
            <a:pPr eaLnBrk="1" fontAlgn="auto" hangingPunct="1">
              <a:spcBef>
                <a:spcPts val="0"/>
              </a:spcBef>
              <a:spcAft>
                <a:spcPts val="0"/>
              </a:spcAft>
              <a:buFont typeface="Arial" pitchFamily="34" charset="0"/>
              <a:buChar char="•"/>
            </a:pPr>
            <a:r>
              <a:rPr lang="lt-LT" sz="2000" dirty="0" smtClean="0">
                <a:solidFill>
                  <a:prstClr val="black"/>
                </a:solidFill>
              </a:rPr>
              <a:t>Valstybių narių kontaktinių centrų skelbiam</a:t>
            </a:r>
            <a:r>
              <a:rPr lang="en-US" sz="2000" dirty="0" smtClean="0">
                <a:solidFill>
                  <a:prstClr val="black"/>
                </a:solidFill>
              </a:rPr>
              <a:t>a </a:t>
            </a:r>
            <a:r>
              <a:rPr lang="en-US" sz="2000" dirty="0" err="1" smtClean="0">
                <a:solidFill>
                  <a:prstClr val="black"/>
                </a:solidFill>
              </a:rPr>
              <a:t>informacija</a:t>
            </a:r>
            <a:r>
              <a:rPr lang="lt-LT" sz="2000" dirty="0" smtClean="0">
                <a:solidFill>
                  <a:prstClr val="black"/>
                </a:solidFill>
              </a:rPr>
              <a:t>:</a:t>
            </a:r>
          </a:p>
          <a:p>
            <a:pPr marL="0" indent="0" eaLnBrk="1" fontAlgn="auto" hangingPunct="1">
              <a:spcBef>
                <a:spcPts val="0"/>
              </a:spcBef>
              <a:spcAft>
                <a:spcPts val="0"/>
              </a:spcAft>
              <a:buNone/>
            </a:pPr>
            <a:r>
              <a:rPr lang="lt-LT" sz="2000" dirty="0">
                <a:solidFill>
                  <a:prstClr val="black"/>
                </a:solidFill>
              </a:rPr>
              <a:t> </a:t>
            </a:r>
            <a:r>
              <a:rPr lang="lt-LT" sz="2000" dirty="0" smtClean="0">
                <a:solidFill>
                  <a:prstClr val="black"/>
                </a:solidFill>
              </a:rPr>
              <a:t>       	</a:t>
            </a:r>
            <a:r>
              <a:rPr lang="lt-LT" sz="2000" dirty="0" smtClean="0">
                <a:solidFill>
                  <a:prstClr val="black"/>
                </a:solidFill>
                <a:hlinkClick r:id="rId7"/>
              </a:rPr>
              <a:t>http</a:t>
            </a:r>
            <a:r>
              <a:rPr lang="lt-LT" sz="2000" dirty="0">
                <a:solidFill>
                  <a:prstClr val="black"/>
                </a:solidFill>
                <a:hlinkClick r:id="rId7"/>
              </a:rPr>
              <a:t>://</a:t>
            </a:r>
            <a:r>
              <a:rPr lang="lt-LT" sz="2000" dirty="0" smtClean="0">
                <a:solidFill>
                  <a:prstClr val="black"/>
                </a:solidFill>
                <a:hlinkClick r:id="rId7"/>
              </a:rPr>
              <a:t>ec.europa.eu/health/cross_border_care/docs/cbhc_ncp_en.pdf</a:t>
            </a:r>
            <a:endParaRPr lang="lt-LT" sz="2000" dirty="0" smtClean="0">
              <a:solidFill>
                <a:prstClr val="black"/>
              </a:solidFill>
            </a:endParaRPr>
          </a:p>
          <a:p>
            <a:pPr marL="0" indent="0" eaLnBrk="1" fontAlgn="auto" hangingPunct="1">
              <a:spcBef>
                <a:spcPts val="0"/>
              </a:spcBef>
              <a:spcAft>
                <a:spcPts val="0"/>
              </a:spcAft>
              <a:buNone/>
            </a:pPr>
            <a:endParaRPr lang="lt-LT" sz="2000" dirty="0">
              <a:solidFill>
                <a:prstClr val="black"/>
              </a:solidFill>
            </a:endParaRPr>
          </a:p>
          <a:p>
            <a:pPr eaLnBrk="1" fontAlgn="auto" hangingPunct="1">
              <a:spcBef>
                <a:spcPts val="0"/>
              </a:spcBef>
              <a:spcAft>
                <a:spcPts val="0"/>
              </a:spcAft>
              <a:buFont typeface="Arial" pitchFamily="34" charset="0"/>
              <a:buChar char="•"/>
            </a:pPr>
            <a:r>
              <a:rPr lang="lt-LT" sz="2000" dirty="0" smtClean="0">
                <a:solidFill>
                  <a:prstClr val="black"/>
                </a:solidFill>
              </a:rPr>
              <a:t>Kita aktuali informacija:</a:t>
            </a:r>
            <a:endParaRPr lang="lt-LT" sz="2000" dirty="0">
              <a:solidFill>
                <a:prstClr val="black"/>
              </a:solidFill>
            </a:endParaRPr>
          </a:p>
          <a:p>
            <a:pPr marL="0" indent="0" eaLnBrk="1" fontAlgn="auto" hangingPunct="1">
              <a:spcBef>
                <a:spcPts val="0"/>
              </a:spcBef>
              <a:spcAft>
                <a:spcPts val="0"/>
              </a:spcAft>
              <a:buNone/>
            </a:pPr>
            <a:r>
              <a:rPr lang="lt-LT" sz="2000" dirty="0" smtClean="0">
                <a:solidFill>
                  <a:prstClr val="black"/>
                </a:solidFill>
              </a:rPr>
              <a:t>                </a:t>
            </a:r>
            <a:r>
              <a:rPr lang="lt-LT" sz="2000" dirty="0" smtClean="0">
                <a:solidFill>
                  <a:prstClr val="black"/>
                </a:solidFill>
                <a:hlinkClick r:id="rId8"/>
              </a:rPr>
              <a:t>http</a:t>
            </a:r>
            <a:r>
              <a:rPr lang="lt-LT" sz="2000" dirty="0">
                <a:solidFill>
                  <a:prstClr val="black"/>
                </a:solidFill>
                <a:hlinkClick r:id="rId8"/>
              </a:rPr>
              <a:t>://</a:t>
            </a:r>
            <a:r>
              <a:rPr lang="lt-LT" sz="2000" dirty="0" smtClean="0">
                <a:solidFill>
                  <a:prstClr val="black"/>
                </a:solidFill>
                <a:hlinkClick r:id="rId8"/>
              </a:rPr>
              <a:t>ec.europa.eu/health/cross_border_care/policy/index_en.htm</a:t>
            </a:r>
            <a:endParaRPr lang="en-US" sz="2000" dirty="0" smtClean="0">
              <a:solidFill>
                <a:prstClr val="black"/>
              </a:solidFill>
            </a:endParaRPr>
          </a:p>
          <a:p>
            <a:pPr marL="0" indent="0" eaLnBrk="1" fontAlgn="auto" hangingPunct="1">
              <a:spcBef>
                <a:spcPts val="0"/>
              </a:spcBef>
              <a:spcAft>
                <a:spcPts val="0"/>
              </a:spcAft>
              <a:buNone/>
            </a:pPr>
            <a:r>
              <a:rPr lang="lt-LT" sz="2000" u="sng" dirty="0">
                <a:solidFill>
                  <a:schemeClr val="accent3"/>
                </a:solidFill>
              </a:rPr>
              <a:t> </a:t>
            </a:r>
            <a:r>
              <a:rPr lang="lt-LT" sz="2000" u="sng" dirty="0" smtClean="0">
                <a:solidFill>
                  <a:schemeClr val="accent3"/>
                </a:solidFill>
              </a:rPr>
              <a:t> </a:t>
            </a:r>
            <a:r>
              <a:rPr lang="en-US" sz="2000" u="sng" dirty="0" smtClean="0">
                <a:solidFill>
                  <a:schemeClr val="accent3"/>
                </a:solidFill>
              </a:rPr>
              <a:t>http</a:t>
            </a:r>
            <a:r>
              <a:rPr lang="en-US" sz="2000" u="sng" dirty="0">
                <a:solidFill>
                  <a:schemeClr val="accent3"/>
                </a:solidFill>
              </a:rPr>
              <a:t>://ec.europa.eu/health/cross_border_care/videos/index_en.htm</a:t>
            </a:r>
            <a:endParaRPr lang="en-US" sz="2000" u="sng" dirty="0" smtClean="0">
              <a:solidFill>
                <a:schemeClr val="accent3"/>
              </a:solidFill>
            </a:endParaRPr>
          </a:p>
          <a:p>
            <a:pPr marL="0" indent="0" eaLnBrk="1" fontAlgn="auto" hangingPunct="1">
              <a:spcBef>
                <a:spcPts val="0"/>
              </a:spcBef>
              <a:spcAft>
                <a:spcPts val="0"/>
              </a:spcAft>
              <a:buNone/>
            </a:pPr>
            <a:endParaRPr lang="en-US" sz="2000" dirty="0">
              <a:solidFill>
                <a:prstClr val="black"/>
              </a:solidFill>
            </a:endParaRPr>
          </a:p>
          <a:p>
            <a:pPr marL="0" indent="0" eaLnBrk="1" fontAlgn="auto" hangingPunct="1">
              <a:spcBef>
                <a:spcPts val="0"/>
              </a:spcBef>
              <a:spcAft>
                <a:spcPts val="0"/>
              </a:spcAft>
              <a:buNone/>
            </a:pPr>
            <a:endParaRPr lang="lt-LT" sz="2000" dirty="0" smtClean="0">
              <a:solidFill>
                <a:prstClr val="black"/>
              </a:solidFill>
            </a:endParaRPr>
          </a:p>
          <a:p>
            <a:pPr marL="0" indent="0" eaLnBrk="1" fontAlgn="auto" hangingPunct="1">
              <a:spcBef>
                <a:spcPts val="0"/>
              </a:spcBef>
              <a:spcAft>
                <a:spcPts val="0"/>
              </a:spcAft>
              <a:buNone/>
            </a:pPr>
            <a:endParaRPr lang="lt-LT" sz="2000" dirty="0" smtClean="0">
              <a:solidFill>
                <a:prstClr val="black"/>
              </a:solidFill>
            </a:endParaRPr>
          </a:p>
          <a:p>
            <a:pPr marL="0" indent="0" eaLnBrk="1" fontAlgn="auto" hangingPunct="1">
              <a:spcBef>
                <a:spcPts val="0"/>
              </a:spcBef>
              <a:spcAft>
                <a:spcPts val="0"/>
              </a:spcAft>
              <a:buNone/>
            </a:pPr>
            <a:endParaRPr lang="lt-LT" sz="2000" dirty="0">
              <a:solidFill>
                <a:prstClr val="black"/>
              </a:solidFill>
            </a:endParaRPr>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24</a:t>
            </a:fld>
            <a:endParaRPr lang="en-US" dirty="0"/>
          </a:p>
        </p:txBody>
      </p:sp>
      <p:pic>
        <p:nvPicPr>
          <p:cNvPr id="1026" name="Picture 2"/>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3851920" y="1844824"/>
            <a:ext cx="2000250" cy="76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654597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Antraštė 1"/>
          <p:cNvSpPr>
            <a:spLocks noGrp="1"/>
          </p:cNvSpPr>
          <p:nvPr>
            <p:ph type="title"/>
          </p:nvPr>
        </p:nvSpPr>
        <p:spPr>
          <a:xfrm>
            <a:off x="1187624" y="44624"/>
            <a:ext cx="7959182" cy="1296144"/>
          </a:xfrm>
        </p:spPr>
        <p:txBody>
          <a:bodyPr/>
          <a:lstStyle/>
          <a:p>
            <a:pPr lvl="8" algn="l"/>
            <a:r>
              <a:rPr lang="en-US" sz="2800" b="1" dirty="0" smtClean="0"/>
              <a:t/>
            </a:r>
            <a:br>
              <a:rPr lang="en-US" sz="2800" b="1" dirty="0" smtClean="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a:t/>
            </a:r>
            <a:br>
              <a:rPr lang="lt-LT" sz="2800" b="1" dirty="0"/>
            </a:br>
            <a:r>
              <a:rPr lang="lt-LT" sz="2800" b="1" dirty="0" smtClean="0"/>
              <a:t>DĖKOJU</a:t>
            </a:r>
            <a:r>
              <a:rPr lang="en-US" sz="2800" b="1" dirty="0" smtClean="0"/>
              <a:t>!</a:t>
            </a:r>
            <a:br>
              <a:rPr lang="en-US" sz="2800" b="1" dirty="0" smtClean="0"/>
            </a:br>
            <a:r>
              <a:rPr lang="lt-LT" sz="2800" b="1" dirty="0" smtClean="0"/>
              <a:t/>
            </a:r>
            <a:br>
              <a:rPr lang="lt-LT" sz="2800" b="1" dirty="0" smtClean="0"/>
            </a:br>
            <a:r>
              <a:rPr lang="en-US" sz="2800" b="1" dirty="0" smtClean="0"/>
              <a:t/>
            </a:r>
            <a:br>
              <a:rPr lang="en-US" sz="2800" b="1" dirty="0" smtClean="0"/>
            </a:br>
            <a:endParaRPr lang="lt-LT" sz="2800" b="1" dirty="0"/>
          </a:p>
        </p:txBody>
      </p:sp>
      <p:sp>
        <p:nvSpPr>
          <p:cNvPr id="4" name="Skaidrės numerio vietos rezervavimo ženklas 3"/>
          <p:cNvSpPr>
            <a:spLocks noGrp="1"/>
          </p:cNvSpPr>
          <p:nvPr>
            <p:ph type="sldNum" sz="quarter" idx="12"/>
          </p:nvPr>
        </p:nvSpPr>
        <p:spPr/>
        <p:txBody>
          <a:bodyPr/>
          <a:lstStyle/>
          <a:p>
            <a:pPr>
              <a:defRPr/>
            </a:pPr>
            <a:fld id="{FACF4B4F-F661-4716-A1CF-685A96C18E99}" type="slidenum">
              <a:rPr lang="en-US" smtClean="0"/>
              <a:pPr>
                <a:defRPr/>
              </a:pPr>
              <a:t>25</a:t>
            </a:fld>
            <a:endParaRPr lang="en-US"/>
          </a:p>
        </p:txBody>
      </p:sp>
      <p:sp>
        <p:nvSpPr>
          <p:cNvPr id="5" name="Stačiakampis 4"/>
          <p:cNvSpPr/>
          <p:nvPr/>
        </p:nvSpPr>
        <p:spPr>
          <a:xfrm>
            <a:off x="1835696" y="4581128"/>
            <a:ext cx="6192688" cy="1169551"/>
          </a:xfrm>
          <a:prstGeom prst="rect">
            <a:avLst/>
          </a:prstGeom>
        </p:spPr>
        <p:txBody>
          <a:bodyPr wrap="square">
            <a:spAutoFit/>
          </a:bodyPr>
          <a:lstStyle/>
          <a:p>
            <a:pPr lvl="0" algn="ctr"/>
            <a:r>
              <a:rPr lang="en-US" sz="1400" dirty="0" err="1">
                <a:solidFill>
                  <a:prstClr val="black"/>
                </a:solidFill>
              </a:rPr>
              <a:t>Paslaug</a:t>
            </a:r>
            <a:r>
              <a:rPr lang="lt-LT" sz="1400" dirty="0">
                <a:solidFill>
                  <a:prstClr val="black"/>
                </a:solidFill>
              </a:rPr>
              <a:t>ų ekspertizės</a:t>
            </a:r>
            <a:r>
              <a:rPr lang="lt-LT" sz="1400" dirty="0" smtClean="0">
                <a:solidFill>
                  <a:prstClr val="black"/>
                </a:solidFill>
              </a:rPr>
              <a:t>,</a:t>
            </a:r>
            <a:endParaRPr lang="en-US" sz="1400" dirty="0">
              <a:solidFill>
                <a:prstClr val="black"/>
              </a:solidFill>
            </a:endParaRPr>
          </a:p>
          <a:p>
            <a:pPr lvl="0" algn="ctr"/>
            <a:r>
              <a:rPr lang="lt-LT" sz="1400" dirty="0">
                <a:solidFill>
                  <a:prstClr val="black"/>
                </a:solidFill>
              </a:rPr>
              <a:t>ir kontrolės skyriaus vedėjos pavaduotoja</a:t>
            </a:r>
          </a:p>
          <a:p>
            <a:pPr lvl="0" algn="ctr"/>
            <a:r>
              <a:rPr lang="lt-LT" sz="1400" dirty="0">
                <a:solidFill>
                  <a:prstClr val="black"/>
                </a:solidFill>
              </a:rPr>
              <a:t>Vaida </a:t>
            </a:r>
            <a:r>
              <a:rPr lang="lt-LT" sz="1400" dirty="0" err="1">
                <a:solidFill>
                  <a:prstClr val="black"/>
                </a:solidFill>
              </a:rPr>
              <a:t>Momkuvienė</a:t>
            </a:r>
            <a:endParaRPr lang="lt-LT" sz="1400" dirty="0">
              <a:solidFill>
                <a:prstClr val="black"/>
              </a:solidFill>
            </a:endParaRPr>
          </a:p>
          <a:p>
            <a:pPr lvl="0" algn="ctr"/>
            <a:r>
              <a:rPr lang="lt-LT" sz="1400" dirty="0">
                <a:solidFill>
                  <a:prstClr val="black"/>
                </a:solidFill>
              </a:rPr>
              <a:t>tel. </a:t>
            </a:r>
            <a:r>
              <a:rPr lang="en-US" sz="1400" dirty="0">
                <a:solidFill>
                  <a:prstClr val="black"/>
                </a:solidFill>
              </a:rPr>
              <a:t>8 (5) 237 0728</a:t>
            </a:r>
          </a:p>
          <a:p>
            <a:pPr lvl="0" algn="ctr"/>
            <a:r>
              <a:rPr lang="en-US" sz="1400" dirty="0">
                <a:solidFill>
                  <a:prstClr val="black"/>
                </a:solidFill>
              </a:rPr>
              <a:t>vaida.momkuviene@vlk.lt</a:t>
            </a:r>
            <a:endParaRPr lang="lt-LT" sz="1400" dirty="0">
              <a:solidFill>
                <a:prstClr val="black"/>
              </a:solidFill>
            </a:endParaRPr>
          </a:p>
        </p:txBody>
      </p:sp>
    </p:spTree>
    <p:extLst>
      <p:ext uri="{BB962C8B-B14F-4D97-AF65-F5344CB8AC3E}">
        <p14:creationId xmlns:p14="http://schemas.microsoft.com/office/powerpoint/2010/main" xmlns="" val="27562068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endParaRPr lang="lt-LT" sz="3200" b="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3</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2759177694"/>
              </p:ext>
            </p:extLst>
          </p:nvPr>
        </p:nvGraphicFramePr>
        <p:xfrm>
          <a:off x="1259632" y="1412776"/>
          <a:ext cx="7788365" cy="4838344"/>
        </p:xfrm>
        <a:graphic>
          <a:graphicData uri="http://schemas.openxmlformats.org/drawingml/2006/table">
            <a:tbl>
              <a:tblPr firstRow="1" bandRow="1">
                <a:tableStyleId>{5C22544A-7EE6-4342-B048-85BDC9FD1C3A}</a:tableStyleId>
              </a:tblPr>
              <a:tblGrid>
                <a:gridCol w="7788365"/>
              </a:tblGrid>
              <a:tr h="4838344">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2400" b="1" i="1"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 typeface="Wingdings" pitchFamily="2" charset="2"/>
                        <a:buNone/>
                        <a:tabLst/>
                        <a:defRPr/>
                      </a:pPr>
                      <a:r>
                        <a:rPr lang="lt-LT" sz="2800" b="1" i="1" u="none" strike="noStrike" kern="1200" baseline="0" dirty="0" smtClean="0">
                          <a:solidFill>
                            <a:schemeClr val="tx1"/>
                          </a:solidFill>
                          <a:latin typeface="+mn-lt"/>
                          <a:ea typeface="+mn-ea"/>
                          <a:cs typeface="+mn-cs"/>
                        </a:rPr>
                        <a:t>DIREKTYVOJE 2011/24/ES ĮTVIRTINTI PRINCIPAI</a:t>
                      </a:r>
                      <a:r>
                        <a:rPr lang="en-US" sz="2800" b="1" i="1" u="none" strike="noStrike" kern="1200" baseline="0" dirty="0" smtClean="0">
                          <a:solidFill>
                            <a:schemeClr val="tx1"/>
                          </a:solidFill>
                          <a:latin typeface="+mn-lt"/>
                          <a:ea typeface="+mn-ea"/>
                          <a:cs typeface="+mn-cs"/>
                        </a:rPr>
                        <a:t> IR J</a:t>
                      </a:r>
                      <a:r>
                        <a:rPr lang="lt-LT" sz="2800" b="1" i="1" u="none" strike="noStrike" kern="1200" baseline="0" dirty="0" smtClean="0">
                          <a:solidFill>
                            <a:schemeClr val="tx1"/>
                          </a:solidFill>
                          <a:latin typeface="+mn-lt"/>
                          <a:ea typeface="+mn-ea"/>
                          <a:cs typeface="+mn-cs"/>
                        </a:rPr>
                        <a:t>Ų PERKĖLIMAS NACIONALINIUOSE TEISĖS AKTUOSE</a:t>
                      </a:r>
                    </a:p>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lt-LT" sz="2400" b="1" i="1" u="none" strike="noStrike" kern="1200" baseline="0" dirty="0" smtClean="0">
                        <a:solidFill>
                          <a:schemeClr val="tx1"/>
                        </a:solidFill>
                        <a:latin typeface="+mn-lt"/>
                        <a:ea typeface="+mn-ea"/>
                        <a:cs typeface="+mn-cs"/>
                      </a:endParaRPr>
                    </a:p>
                    <a:p>
                      <a:pPr marL="0" indent="0">
                        <a:buFont typeface="Wingdings" pitchFamily="2" charset="2"/>
                        <a:buNone/>
                      </a:pPr>
                      <a:endParaRPr lang="lt-LT" sz="2400" b="0" i="0" u="none" strike="noStrike" kern="1200" baseline="0" dirty="0" smtClean="0">
                        <a:solidFill>
                          <a:schemeClr val="tx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xmlns="" val="72796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r>
              <a:rPr lang="en-US" sz="2800" b="1" i="1" dirty="0" smtClean="0">
                <a:latin typeface="+mn-lt"/>
                <a:ea typeface="+mn-ea"/>
                <a:cs typeface="+mn-cs"/>
              </a:rPr>
              <a:t/>
            </a:r>
            <a:br>
              <a:rPr lang="en-US" sz="2800" b="1" i="1" dirty="0" smtClean="0">
                <a:latin typeface="+mn-lt"/>
                <a:ea typeface="+mn-ea"/>
                <a:cs typeface="+mn-cs"/>
              </a:rPr>
            </a:br>
            <a:r>
              <a:rPr lang="en-US" sz="2800" b="1" i="1" dirty="0">
                <a:latin typeface="+mn-lt"/>
                <a:ea typeface="+mn-ea"/>
                <a:cs typeface="+mn-cs"/>
              </a:rPr>
              <a:t/>
            </a:r>
            <a:br>
              <a:rPr lang="en-US" sz="2800" b="1" i="1" dirty="0">
                <a:latin typeface="+mn-lt"/>
                <a:ea typeface="+mn-ea"/>
                <a:cs typeface="+mn-cs"/>
              </a:rPr>
            </a:br>
            <a:r>
              <a:rPr lang="en-US" sz="2800" b="1" i="1" dirty="0" smtClean="0">
                <a:latin typeface="+mn-lt"/>
                <a:ea typeface="+mn-ea"/>
                <a:cs typeface="+mn-cs"/>
              </a:rPr>
              <a:t/>
            </a:r>
            <a:br>
              <a:rPr lang="en-US" sz="2800" b="1" i="1" dirty="0" smtClean="0">
                <a:latin typeface="+mn-lt"/>
                <a:ea typeface="+mn-ea"/>
                <a:cs typeface="+mn-cs"/>
              </a:rPr>
            </a:br>
            <a:r>
              <a:rPr lang="en-US" sz="2800" b="1" i="1" dirty="0">
                <a:latin typeface="+mn-lt"/>
                <a:ea typeface="+mn-ea"/>
                <a:cs typeface="+mn-cs"/>
              </a:rPr>
              <a:t/>
            </a:r>
            <a:br>
              <a:rPr lang="en-US" sz="2800" b="1" i="1" dirty="0">
                <a:latin typeface="+mn-lt"/>
                <a:ea typeface="+mn-ea"/>
                <a:cs typeface="+mn-cs"/>
              </a:rPr>
            </a:br>
            <a:r>
              <a:rPr lang="lt-LT" sz="2800" b="1" i="1" dirty="0" smtClean="0">
                <a:latin typeface="+mn-lt"/>
                <a:ea typeface="+mn-ea"/>
                <a:cs typeface="+mn-cs"/>
              </a:rPr>
              <a:t>EUROPOS </a:t>
            </a:r>
            <a:r>
              <a:rPr lang="lt-LT" sz="2800" b="1" i="1" dirty="0">
                <a:latin typeface="+mn-lt"/>
                <a:ea typeface="+mn-ea"/>
                <a:cs typeface="+mn-cs"/>
              </a:rPr>
              <a:t>PARLAMENTO IR TARYBOS DIREKTYVA 2011/24/ES </a:t>
            </a:r>
            <a:r>
              <a:rPr lang="lt-LT" sz="2400" i="1" dirty="0">
                <a:latin typeface="+mn-lt"/>
                <a:ea typeface="+mn-ea"/>
                <a:cs typeface="+mn-cs"/>
              </a:rPr>
              <a:t/>
            </a:r>
            <a:br>
              <a:rPr lang="lt-LT" sz="2400" i="1" dirty="0">
                <a:latin typeface="+mn-lt"/>
                <a:ea typeface="+mn-ea"/>
                <a:cs typeface="+mn-cs"/>
              </a:rPr>
            </a:br>
            <a:r>
              <a:rPr lang="lt-LT" sz="2800" i="1" dirty="0">
                <a:latin typeface="+mn-lt"/>
                <a:ea typeface="+mn-ea"/>
                <a:cs typeface="+mn-cs"/>
              </a:rPr>
              <a:t> </a:t>
            </a:r>
            <a:r>
              <a:rPr lang="fi-FI" sz="2800" b="1" i="1" dirty="0">
                <a:latin typeface="+mn-lt"/>
                <a:ea typeface="+mn-ea"/>
                <a:cs typeface="+mn-cs"/>
              </a:rPr>
              <a:t>2011 m. kovo 9 d. </a:t>
            </a:r>
            <a:r>
              <a:rPr lang="lt-LT" sz="2800" i="1" dirty="0">
                <a:latin typeface="+mn-lt"/>
                <a:ea typeface="+mn-ea"/>
                <a:cs typeface="+mn-cs"/>
              </a:rPr>
              <a:t/>
            </a:r>
            <a:br>
              <a:rPr lang="lt-LT" sz="2800" i="1" dirty="0">
                <a:latin typeface="+mn-lt"/>
                <a:ea typeface="+mn-ea"/>
                <a:cs typeface="+mn-cs"/>
              </a:rPr>
            </a:br>
            <a:r>
              <a:rPr lang="lt-LT" sz="2800" b="1" i="1" dirty="0">
                <a:latin typeface="+mn-lt"/>
                <a:ea typeface="+mn-ea"/>
                <a:cs typeface="+mn-cs"/>
              </a:rPr>
              <a:t>dėl pacientų teisių į tarpvalstybines sveikatos priežiūros paslaugas įgyvendinimo </a:t>
            </a:r>
            <a:r>
              <a:rPr lang="en-US" sz="2800" i="1" dirty="0">
                <a:latin typeface="+mn-lt"/>
                <a:ea typeface="+mn-ea"/>
                <a:cs typeface="+mn-cs"/>
              </a:rPr>
              <a:t/>
            </a:r>
            <a:br>
              <a:rPr lang="en-US" sz="2800" i="1" dirty="0">
                <a:latin typeface="+mn-lt"/>
                <a:ea typeface="+mn-ea"/>
                <a:cs typeface="+mn-cs"/>
              </a:rPr>
            </a:br>
            <a:endParaRPr lang="lt-LT" sz="2800" b="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4</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601550980"/>
              </p:ext>
            </p:extLst>
          </p:nvPr>
        </p:nvGraphicFramePr>
        <p:xfrm>
          <a:off x="1259632" y="1052736"/>
          <a:ext cx="7788365" cy="5198384"/>
        </p:xfrm>
        <a:graphic>
          <a:graphicData uri="http://schemas.openxmlformats.org/drawingml/2006/table">
            <a:tbl>
              <a:tblPr firstRow="1" bandRow="1">
                <a:tableStyleId>{5C22544A-7EE6-4342-B048-85BDC9FD1C3A}</a:tableStyleId>
              </a:tblPr>
              <a:tblGrid>
                <a:gridCol w="7788365"/>
              </a:tblGrid>
              <a:tr h="5198384">
                <a:tc>
                  <a:txBody>
                    <a:bodyPr/>
                    <a:lstStyle/>
                    <a:p>
                      <a:endParaRPr lang="lt-LT" sz="1800" b="0" i="1" u="none" strike="noStrike" kern="1200" baseline="0" dirty="0" smtClean="0">
                        <a:solidFill>
                          <a:schemeClr val="tx1"/>
                        </a:solidFill>
                        <a:latin typeface="+mn-lt"/>
                        <a:ea typeface="+mn-ea"/>
                        <a:cs typeface="+mn-cs"/>
                      </a:endParaRPr>
                    </a:p>
                    <a:p>
                      <a:endParaRPr lang="en-US" sz="1800" b="0" i="1" u="none" strike="noStrike" kern="1200" baseline="0" dirty="0" smtClean="0">
                        <a:solidFill>
                          <a:schemeClr val="tx1"/>
                        </a:solidFill>
                        <a:latin typeface="+mn-lt"/>
                        <a:ea typeface="+mn-ea"/>
                        <a:cs typeface="+mn-cs"/>
                      </a:endParaRPr>
                    </a:p>
                    <a:p>
                      <a:endParaRPr lang="en-US" sz="1800" b="1" i="1" u="none" strike="noStrike" kern="1200" baseline="0" dirty="0" smtClean="0">
                        <a:solidFill>
                          <a:schemeClr val="tx1"/>
                        </a:solidFill>
                        <a:latin typeface="+mn-lt"/>
                        <a:ea typeface="+mn-ea"/>
                        <a:cs typeface="+mn-cs"/>
                      </a:endParaRPr>
                    </a:p>
                    <a:p>
                      <a:endParaRPr lang="en-US" sz="1800" b="1" i="1" u="none" strike="noStrike" kern="1200" baseline="0" dirty="0" smtClean="0">
                        <a:solidFill>
                          <a:schemeClr val="tx1"/>
                        </a:solidFill>
                        <a:latin typeface="+mn-lt"/>
                        <a:ea typeface="+mn-ea"/>
                        <a:cs typeface="+mn-cs"/>
                      </a:endParaRPr>
                    </a:p>
                    <a:p>
                      <a:endParaRPr lang="en-US" sz="1800" b="1" i="1" u="none" strike="noStrike" kern="1200" baseline="0" dirty="0" smtClean="0">
                        <a:solidFill>
                          <a:schemeClr val="tx1"/>
                        </a:solidFill>
                        <a:latin typeface="+mn-lt"/>
                        <a:ea typeface="+mn-ea"/>
                        <a:cs typeface="+mn-cs"/>
                      </a:endParaRPr>
                    </a:p>
                    <a:p>
                      <a:endParaRPr lang="en-US" sz="1800" b="1" i="1" u="none" strike="noStrike" kern="1200" baseline="0" dirty="0" smtClean="0">
                        <a:solidFill>
                          <a:schemeClr val="tx1"/>
                        </a:solidFill>
                        <a:latin typeface="+mn-lt"/>
                        <a:ea typeface="+mn-ea"/>
                        <a:cs typeface="+mn-cs"/>
                      </a:endParaRPr>
                    </a:p>
                    <a:p>
                      <a:r>
                        <a:rPr lang="en-US" sz="1800" b="1" i="1" u="none" strike="noStrike" kern="1200" baseline="0" dirty="0" err="1" smtClean="0">
                          <a:solidFill>
                            <a:schemeClr val="tx1"/>
                          </a:solidFill>
                          <a:latin typeface="+mn-lt"/>
                          <a:ea typeface="+mn-ea"/>
                          <a:cs typeface="+mn-cs"/>
                        </a:rPr>
                        <a:t>Taikymo</a:t>
                      </a:r>
                      <a:r>
                        <a:rPr lang="en-US" sz="1800" b="1" i="1" u="none" strike="noStrike" kern="1200" baseline="0" dirty="0" smtClean="0">
                          <a:solidFill>
                            <a:schemeClr val="tx1"/>
                          </a:solidFill>
                          <a:latin typeface="+mn-lt"/>
                          <a:ea typeface="+mn-ea"/>
                          <a:cs typeface="+mn-cs"/>
                        </a:rPr>
                        <a:t> </a:t>
                      </a:r>
                      <a:r>
                        <a:rPr lang="en-US" sz="1800" b="1" i="1" u="none" strike="noStrike" kern="1200" baseline="0" dirty="0" err="1" smtClean="0">
                          <a:solidFill>
                            <a:schemeClr val="tx1"/>
                          </a:solidFill>
                          <a:latin typeface="+mn-lt"/>
                          <a:ea typeface="+mn-ea"/>
                          <a:cs typeface="+mn-cs"/>
                        </a:rPr>
                        <a:t>sritis</a:t>
                      </a:r>
                      <a:endParaRPr lang="en-US" sz="1800" b="1" i="1" u="none" strike="noStrike" kern="1200" baseline="0" dirty="0" smtClean="0">
                        <a:solidFill>
                          <a:schemeClr val="tx1"/>
                        </a:solidFill>
                        <a:latin typeface="+mn-lt"/>
                        <a:ea typeface="+mn-ea"/>
                        <a:cs typeface="+mn-cs"/>
                      </a:endParaRPr>
                    </a:p>
                    <a:p>
                      <a:endParaRPr lang="lt-LT" sz="1800" b="1" i="1" u="none" strike="noStrike" kern="1200" baseline="0" dirty="0" smtClean="0">
                        <a:solidFill>
                          <a:schemeClr val="tx1"/>
                        </a:solidFill>
                        <a:latin typeface="+mn-lt"/>
                        <a:ea typeface="+mn-ea"/>
                        <a:cs typeface="+mn-cs"/>
                      </a:endParaRPr>
                    </a:p>
                    <a:p>
                      <a:pPr algn="just"/>
                      <a:r>
                        <a:rPr lang="en-US" sz="1800" b="0" i="1" u="none" strike="noStrike" kern="1200" baseline="0" dirty="0" smtClean="0">
                          <a:solidFill>
                            <a:schemeClr val="tx1"/>
                          </a:solidFill>
                          <a:latin typeface="+mn-lt"/>
                          <a:ea typeface="+mn-ea"/>
                          <a:cs typeface="+mn-cs"/>
                        </a:rPr>
                        <a:t>         T</a:t>
                      </a:r>
                      <a:r>
                        <a:rPr lang="lt-LT" sz="1800" b="0" i="1" u="none" strike="noStrike" kern="1200" baseline="0" dirty="0" err="1" smtClean="0">
                          <a:solidFill>
                            <a:schemeClr val="tx1"/>
                          </a:solidFill>
                          <a:latin typeface="+mn-lt"/>
                          <a:ea typeface="+mn-ea"/>
                          <a:cs typeface="+mn-cs"/>
                        </a:rPr>
                        <a:t>aisyklės</a:t>
                      </a:r>
                      <a:r>
                        <a:rPr lang="lt-LT" sz="1800" b="0" i="1" u="none" strike="noStrike" kern="1200" baseline="0" dirty="0" smtClean="0">
                          <a:solidFill>
                            <a:schemeClr val="tx1"/>
                          </a:solidFill>
                          <a:latin typeface="+mn-lt"/>
                          <a:ea typeface="+mn-ea"/>
                          <a:cs typeface="+mn-cs"/>
                        </a:rPr>
                        <a:t>, skirtos sudaryti palankesnes sąlygas pasinaudoti saugiomis ir aukštos kokybės tarpvalstybinėmis sveikatos priežiūros paslaugomis, o valstybės narės skatinamos bendradarbiauti sveikatos priežiūros srityje, visiškai pripažįstant nacionalinę kompetenciją sveikatos priežiūros paslaugų organizavimo ir teikimo srityje. </a:t>
                      </a:r>
                      <a:endParaRPr lang="en-US" sz="1800" b="0" i="1" u="none" strike="noStrike" kern="1200" baseline="0" dirty="0" smtClean="0">
                        <a:solidFill>
                          <a:schemeClr val="tx1"/>
                        </a:solidFill>
                        <a:latin typeface="+mn-lt"/>
                        <a:ea typeface="+mn-ea"/>
                        <a:cs typeface="+mn-cs"/>
                      </a:endParaRPr>
                    </a:p>
                    <a:p>
                      <a:endParaRPr lang="en-US" sz="1800" b="0" i="1" u="none" strike="noStrike" kern="1200" baseline="0" dirty="0" smtClean="0">
                        <a:solidFill>
                          <a:schemeClr val="tx1"/>
                        </a:solidFill>
                        <a:latin typeface="+mn-lt"/>
                        <a:ea typeface="+mn-ea"/>
                        <a:cs typeface="+mn-cs"/>
                      </a:endParaRPr>
                    </a:p>
                    <a:p>
                      <a:r>
                        <a:rPr lang="lt-LT" sz="1800" b="1" i="1" u="none" strike="noStrike" kern="1200" baseline="0" dirty="0" smtClean="0">
                          <a:solidFill>
                            <a:schemeClr val="tx1"/>
                          </a:solidFill>
                          <a:latin typeface="+mn-lt"/>
                          <a:ea typeface="+mn-ea"/>
                          <a:cs typeface="+mn-cs"/>
                        </a:rPr>
                        <a:t>Įgyvendinimo terminas</a:t>
                      </a:r>
                      <a:endParaRPr lang="en-US" sz="1800" b="1" i="1" u="none" strike="noStrike" kern="1200" baseline="0" dirty="0" smtClean="0">
                        <a:solidFill>
                          <a:schemeClr val="tx1"/>
                        </a:solidFill>
                        <a:latin typeface="+mn-lt"/>
                        <a:ea typeface="+mn-ea"/>
                        <a:cs typeface="+mn-cs"/>
                      </a:endParaRPr>
                    </a:p>
                    <a:p>
                      <a:endParaRPr lang="en-US" sz="1800" b="1" i="1" u="none" strike="noStrike" kern="1200" baseline="0" dirty="0" smtClean="0">
                        <a:solidFill>
                          <a:schemeClr val="tx1"/>
                        </a:solidFill>
                        <a:latin typeface="+mn-lt"/>
                        <a:ea typeface="+mn-ea"/>
                        <a:cs typeface="+mn-cs"/>
                      </a:endParaRPr>
                    </a:p>
                    <a:p>
                      <a:r>
                        <a:rPr lang="en-US" sz="1800" b="0" i="1" u="none" strike="noStrike" kern="1200" baseline="0" dirty="0" smtClean="0">
                          <a:solidFill>
                            <a:schemeClr val="tx1"/>
                          </a:solidFill>
                          <a:latin typeface="+mn-lt"/>
                          <a:ea typeface="+mn-ea"/>
                          <a:cs typeface="+mn-cs"/>
                        </a:rPr>
                        <a:t>2011 m. </a:t>
                      </a:r>
                      <a:r>
                        <a:rPr lang="en-US" sz="1800" b="0" i="1" u="none" strike="noStrike" kern="1200" baseline="0" dirty="0" err="1" smtClean="0">
                          <a:solidFill>
                            <a:schemeClr val="tx1"/>
                          </a:solidFill>
                          <a:latin typeface="+mn-lt"/>
                          <a:ea typeface="+mn-ea"/>
                          <a:cs typeface="+mn-cs"/>
                        </a:rPr>
                        <a:t>kovo</a:t>
                      </a:r>
                      <a:r>
                        <a:rPr lang="en-US" sz="1800" b="0" i="1" u="none" strike="noStrike" kern="1200" baseline="0" dirty="0" smtClean="0">
                          <a:solidFill>
                            <a:schemeClr val="tx1"/>
                          </a:solidFill>
                          <a:latin typeface="+mn-lt"/>
                          <a:ea typeface="+mn-ea"/>
                          <a:cs typeface="+mn-cs"/>
                        </a:rPr>
                        <a:t> 9 d. – 2013 m. </a:t>
                      </a:r>
                      <a:r>
                        <a:rPr lang="en-US" sz="1800" b="0" i="1" u="none" strike="noStrike" kern="1200" baseline="0" dirty="0" err="1" smtClean="0">
                          <a:solidFill>
                            <a:schemeClr val="tx1"/>
                          </a:solidFill>
                          <a:latin typeface="+mn-lt"/>
                          <a:ea typeface="+mn-ea"/>
                          <a:cs typeface="+mn-cs"/>
                        </a:rPr>
                        <a:t>spalio</a:t>
                      </a:r>
                      <a:r>
                        <a:rPr lang="en-US" sz="1800" b="0" i="1" u="none" strike="noStrike" kern="1200" baseline="0" dirty="0" smtClean="0">
                          <a:solidFill>
                            <a:schemeClr val="tx1"/>
                          </a:solidFill>
                          <a:latin typeface="+mn-lt"/>
                          <a:ea typeface="+mn-ea"/>
                          <a:cs typeface="+mn-cs"/>
                        </a:rPr>
                        <a:t> 25 d.</a:t>
                      </a:r>
                    </a:p>
                  </a:txBody>
                  <a:tcPr>
                    <a:noFill/>
                  </a:tcPr>
                </a:tc>
              </a:tr>
            </a:tbl>
          </a:graphicData>
        </a:graphic>
      </p:graphicFrame>
    </p:spTree>
    <p:extLst>
      <p:ext uri="{BB962C8B-B14F-4D97-AF65-F5344CB8AC3E}">
        <p14:creationId xmlns:p14="http://schemas.microsoft.com/office/powerpoint/2010/main" xmlns="" val="4079852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259632" y="188640"/>
            <a:ext cx="7884368" cy="936104"/>
          </a:xfrm>
          <a:solidFill>
            <a:schemeClr val="bg1"/>
          </a:solidFill>
        </p:spPr>
        <p:txBody>
          <a:bodyPr/>
          <a:lstStyle/>
          <a:p>
            <a:r>
              <a:rPr lang="en-US" sz="2800" b="1" dirty="0" smtClean="0"/>
              <a:t>DIREKTYV</a:t>
            </a:r>
            <a:r>
              <a:rPr lang="lt-LT" sz="2800" b="1" dirty="0" smtClean="0"/>
              <a:t>OJE</a:t>
            </a:r>
            <a:r>
              <a:rPr lang="en-US" sz="2800" b="1" dirty="0" smtClean="0"/>
              <a:t> 2011/24/ES</a:t>
            </a:r>
            <a:r>
              <a:rPr lang="lt-LT" sz="2800" b="1" dirty="0" smtClean="0"/>
              <a:t> ĮTVIRTINTOS GALIMYBĖS IR TEISĖS PACIENTAMS</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5</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3823475109"/>
              </p:ext>
            </p:extLst>
          </p:nvPr>
        </p:nvGraphicFramePr>
        <p:xfrm>
          <a:off x="1259632" y="1340768"/>
          <a:ext cx="7788365" cy="4910352"/>
        </p:xfrm>
        <a:graphic>
          <a:graphicData uri="http://schemas.openxmlformats.org/drawingml/2006/table">
            <a:tbl>
              <a:tblPr firstRow="1" bandRow="1">
                <a:tableStyleId>{5C22544A-7EE6-4342-B048-85BDC9FD1C3A}</a:tableStyleId>
              </a:tblPr>
              <a:tblGrid>
                <a:gridCol w="7788365"/>
              </a:tblGrid>
              <a:tr h="4910352">
                <a:tc>
                  <a:txBody>
                    <a:bodyPr/>
                    <a:lstStyle/>
                    <a:p>
                      <a:endParaRPr lang="en-US" sz="1200" b="0" i="0" u="none" strike="noStrike" kern="1200" baseline="0" dirty="0" smtClean="0">
                        <a:solidFill>
                          <a:schemeClr val="tx1"/>
                        </a:solidFill>
                        <a:latin typeface="+mn-lt"/>
                        <a:ea typeface="+mn-ea"/>
                        <a:cs typeface="+mn-cs"/>
                      </a:endParaRPr>
                    </a:p>
                  </a:txBody>
                  <a:tcPr>
                    <a:noFill/>
                  </a:tcPr>
                </a:tc>
              </a:tr>
            </a:tbl>
          </a:graphicData>
        </a:graphic>
      </p:graphicFrame>
      <p:graphicFrame>
        <p:nvGraphicFramePr>
          <p:cNvPr id="5" name="Diagrama 4"/>
          <p:cNvGraphicFramePr/>
          <p:nvPr>
            <p:extLst>
              <p:ext uri="{D42A27DB-BD31-4B8C-83A1-F6EECF244321}">
                <p14:modId xmlns:p14="http://schemas.microsoft.com/office/powerpoint/2010/main" xmlns="" val="695966628"/>
              </p:ext>
            </p:extLst>
          </p:nvPr>
        </p:nvGraphicFramePr>
        <p:xfrm>
          <a:off x="1350080" y="1268760"/>
          <a:ext cx="7272808" cy="52565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937469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227376" y="1638092"/>
            <a:ext cx="7884368" cy="936104"/>
          </a:xfrm>
          <a:solidFill>
            <a:schemeClr val="bg1"/>
          </a:solidFill>
        </p:spPr>
        <p:txBody>
          <a:bodyPr/>
          <a:lstStyle/>
          <a:p>
            <a:pPr marL="285750" indent="-285750" eaLnBrk="1" fontAlgn="auto" hangingPunct="1">
              <a:spcBef>
                <a:spcPts val="0"/>
              </a:spcBef>
              <a:spcAft>
                <a:spcPts val="0"/>
              </a:spcAft>
              <a:defRPr/>
            </a:pPr>
            <a:r>
              <a:rPr lang="lt-LT" sz="2800" b="1" i="1" dirty="0"/>
              <a:t>DIREKTYVOS 2011/24/ES PERKĖLIMAS NACIONALINIUOSE TEISĖS AKTUOSE</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6</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2562019741"/>
              </p:ext>
            </p:extLst>
          </p:nvPr>
        </p:nvGraphicFramePr>
        <p:xfrm>
          <a:off x="1259632" y="1124744"/>
          <a:ext cx="7788365" cy="5616624"/>
        </p:xfrm>
        <a:graphic>
          <a:graphicData uri="http://schemas.openxmlformats.org/drawingml/2006/table">
            <a:tbl>
              <a:tblPr firstRow="1" bandRow="1">
                <a:tableStyleId>{5C22544A-7EE6-4342-B048-85BDC9FD1C3A}</a:tableStyleId>
              </a:tblPr>
              <a:tblGrid>
                <a:gridCol w="7788365"/>
              </a:tblGrid>
              <a:tr h="5616624">
                <a:tc>
                  <a:txBody>
                    <a:bodyPr/>
                    <a:lstStyle/>
                    <a:p>
                      <a:endParaRPr lang="en-US" sz="4800" b="0" i="0" u="none" strike="noStrike" kern="1200" baseline="0" dirty="0" smtClean="0">
                        <a:solidFill>
                          <a:schemeClr val="tx1"/>
                        </a:solidFill>
                        <a:latin typeface="+mn-lt"/>
                        <a:ea typeface="+mn-ea"/>
                        <a:cs typeface="+mn-cs"/>
                      </a:endParaRPr>
                    </a:p>
                  </a:txBody>
                  <a:tcPr>
                    <a:noFill/>
                  </a:tcPr>
                </a:tc>
              </a:tr>
            </a:tbl>
          </a:graphicData>
        </a:graphic>
      </p:graphicFrame>
    </p:spTree>
    <p:extLst>
      <p:ext uri="{BB962C8B-B14F-4D97-AF65-F5344CB8AC3E}">
        <p14:creationId xmlns:p14="http://schemas.microsoft.com/office/powerpoint/2010/main" xmlns="" val="403052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pPr marL="285750" indent="-285750" eaLnBrk="1" fontAlgn="auto" hangingPunct="1">
              <a:spcBef>
                <a:spcPts val="0"/>
              </a:spcBef>
              <a:spcAft>
                <a:spcPts val="0"/>
              </a:spcAft>
              <a:defRPr/>
            </a:pPr>
            <a:r>
              <a:rPr lang="en-US" sz="2800" b="1" i="1" dirty="0" smtClean="0"/>
              <a:t>TEIS</a:t>
            </a:r>
            <a:r>
              <a:rPr lang="lt-LT" sz="2800" b="1" i="1" dirty="0" smtClean="0"/>
              <a:t>ĖS AKTAI</a:t>
            </a:r>
            <a:endParaRPr lang="lt-LT" sz="2800" b="1" i="1" dirty="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7</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643375159"/>
              </p:ext>
            </p:extLst>
          </p:nvPr>
        </p:nvGraphicFramePr>
        <p:xfrm>
          <a:off x="1259632" y="1340768"/>
          <a:ext cx="7788365" cy="5577840"/>
        </p:xfrm>
        <a:graphic>
          <a:graphicData uri="http://schemas.openxmlformats.org/drawingml/2006/table">
            <a:tbl>
              <a:tblPr firstRow="1" bandRow="1">
                <a:tableStyleId>{5C22544A-7EE6-4342-B048-85BDC9FD1C3A}</a:tableStyleId>
              </a:tblPr>
              <a:tblGrid>
                <a:gridCol w="7788365"/>
              </a:tblGrid>
              <a:tr h="5256584">
                <a:tc>
                  <a:txBody>
                    <a:bodyPr/>
                    <a:lstStyle/>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t-LT" sz="2400" b="1" dirty="0" smtClean="0">
                          <a:solidFill>
                            <a:schemeClr val="tx1"/>
                          </a:solidFill>
                        </a:rPr>
                        <a:t>Sveikatos draudimo įstatymo papildymas </a:t>
                      </a:r>
                      <a:r>
                        <a:rPr lang="en-US" sz="2400" b="1" dirty="0" smtClean="0">
                          <a:solidFill>
                            <a:schemeClr val="tx1"/>
                          </a:solidFill>
                        </a:rPr>
                        <a:t>2</a:t>
                      </a:r>
                      <a:r>
                        <a:rPr lang="en-US" sz="2400" b="1" baseline="0" dirty="0" smtClean="0">
                          <a:solidFill>
                            <a:schemeClr val="tx1"/>
                          </a:solidFill>
                        </a:rPr>
                        <a:t> str.</a:t>
                      </a:r>
                      <a:r>
                        <a:rPr lang="lt-LT" sz="2400" b="1" baseline="0" dirty="0" smtClean="0">
                          <a:solidFill>
                            <a:schemeClr val="tx1"/>
                          </a:solidFill>
                        </a:rPr>
                        <a:t> 11 dalimi ir </a:t>
                      </a:r>
                      <a:r>
                        <a:rPr lang="lt-LT" sz="2400" b="1" kern="1200" dirty="0" smtClean="0">
                          <a:solidFill>
                            <a:schemeClr val="tx1"/>
                          </a:solidFill>
                          <a:effectLst/>
                          <a:latin typeface="+mn-lt"/>
                          <a:ea typeface="+mn-ea"/>
                          <a:cs typeface="+mn-cs"/>
                        </a:rPr>
                        <a:t>12</a:t>
                      </a:r>
                      <a:r>
                        <a:rPr lang="lt-LT" sz="2400" b="1" kern="1200" baseline="30000" dirty="0" smtClean="0">
                          <a:solidFill>
                            <a:schemeClr val="tx1"/>
                          </a:solidFill>
                          <a:effectLst/>
                          <a:latin typeface="+mn-lt"/>
                          <a:ea typeface="+mn-ea"/>
                          <a:cs typeface="+mn-cs"/>
                        </a:rPr>
                        <a:t>1</a:t>
                      </a:r>
                      <a:r>
                        <a:rPr lang="lt-LT" sz="2400" b="1" kern="1200" dirty="0" smtClean="0">
                          <a:solidFill>
                            <a:schemeClr val="tx1"/>
                          </a:solidFill>
                          <a:effectLst/>
                          <a:latin typeface="+mn-lt"/>
                          <a:ea typeface="+mn-ea"/>
                          <a:cs typeface="+mn-cs"/>
                        </a:rPr>
                        <a:t> str.</a:t>
                      </a:r>
                      <a:r>
                        <a:rPr lang="lt-LT" sz="2400" b="1" kern="1200" baseline="0" dirty="0" smtClean="0">
                          <a:solidFill>
                            <a:schemeClr val="tx1"/>
                          </a:solidFill>
                          <a:effectLst/>
                          <a:latin typeface="+mn-lt"/>
                          <a:ea typeface="+mn-ea"/>
                          <a:cs typeface="+mn-cs"/>
                        </a:rPr>
                        <a:t> „</a:t>
                      </a:r>
                      <a:r>
                        <a:rPr lang="lt-LT" sz="2400" b="1" kern="1200" dirty="0" smtClean="0">
                          <a:solidFill>
                            <a:schemeClr val="tx1"/>
                          </a:solidFill>
                          <a:effectLst/>
                          <a:latin typeface="+mn-lt"/>
                          <a:ea typeface="+mn-ea"/>
                          <a:cs typeface="+mn-cs"/>
                        </a:rPr>
                        <a:t>Tarpvalstybinės sveikatos priežiūros išlaidų kompensavimas“</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lt-LT" sz="2400" b="1" kern="1200" dirty="0" smtClean="0">
                        <a:solidFill>
                          <a:schemeClr val="tx1"/>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t-LT" sz="2400" b="1" kern="1200" dirty="0" smtClean="0">
                          <a:solidFill>
                            <a:schemeClr val="tx1"/>
                          </a:solidFill>
                          <a:effectLst/>
                          <a:latin typeface="+mn-lt"/>
                          <a:ea typeface="+mn-ea"/>
                          <a:cs typeface="+mn-cs"/>
                        </a:rPr>
                        <a:t>SAM </a:t>
                      </a:r>
                      <a:r>
                        <a:rPr lang="en-US" sz="2400" b="1" kern="1200" dirty="0" smtClean="0">
                          <a:solidFill>
                            <a:schemeClr val="tx1"/>
                          </a:solidFill>
                          <a:effectLst/>
                          <a:latin typeface="+mn-lt"/>
                          <a:ea typeface="+mn-ea"/>
                          <a:cs typeface="+mn-cs"/>
                        </a:rPr>
                        <a:t>2013-10-15</a:t>
                      </a:r>
                      <a:r>
                        <a:rPr lang="en-US" sz="2400" b="1" kern="1200" baseline="0" dirty="0" smtClean="0">
                          <a:solidFill>
                            <a:schemeClr val="tx1"/>
                          </a:solidFill>
                          <a:effectLst/>
                          <a:latin typeface="+mn-lt"/>
                          <a:ea typeface="+mn-ea"/>
                          <a:cs typeface="+mn-cs"/>
                        </a:rPr>
                        <a:t> </a:t>
                      </a:r>
                      <a:r>
                        <a:rPr lang="lt-LT" sz="2400" b="1" kern="1200" baseline="0" dirty="0" smtClean="0">
                          <a:solidFill>
                            <a:schemeClr val="tx1"/>
                          </a:solidFill>
                          <a:effectLst/>
                          <a:latin typeface="+mn-lt"/>
                          <a:ea typeface="+mn-ea"/>
                          <a:cs typeface="+mn-cs"/>
                        </a:rPr>
                        <a:t>įsakymas Nr. V-9</a:t>
                      </a:r>
                      <a:r>
                        <a:rPr lang="en-US" sz="2400" b="1" kern="1200" baseline="0" dirty="0" smtClean="0">
                          <a:solidFill>
                            <a:schemeClr val="tx1"/>
                          </a:solidFill>
                          <a:effectLst/>
                          <a:latin typeface="+mn-lt"/>
                          <a:ea typeface="+mn-ea"/>
                          <a:cs typeface="+mn-cs"/>
                        </a:rPr>
                        <a:t>57</a:t>
                      </a:r>
                      <a:r>
                        <a:rPr lang="lt-LT" sz="2400" b="1" kern="1200" baseline="0" dirty="0" smtClean="0">
                          <a:solidFill>
                            <a:schemeClr val="tx1"/>
                          </a:solidFill>
                          <a:effectLst/>
                          <a:latin typeface="+mn-lt"/>
                          <a:ea typeface="+mn-ea"/>
                          <a:cs typeface="+mn-cs"/>
                        </a:rPr>
                        <a:t> „Dėl Tarpvalstybinės sveikatos priežiūros išlaidų kompensavimo tvarkos aprašo patvirtinimo“</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lt-LT" sz="2400" b="1" kern="1200" baseline="0" dirty="0" smtClean="0">
                        <a:solidFill>
                          <a:schemeClr val="tx1"/>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t-LT" sz="2400" b="1" kern="1200" baseline="0" dirty="0" smtClean="0">
                          <a:solidFill>
                            <a:schemeClr val="tx1"/>
                          </a:solidFill>
                          <a:effectLst/>
                          <a:latin typeface="+mn-lt"/>
                          <a:ea typeface="+mn-ea"/>
                          <a:cs typeface="+mn-cs"/>
                        </a:rPr>
                        <a:t>SAM </a:t>
                      </a:r>
                      <a:r>
                        <a:rPr lang="en-US" sz="2400" b="1" kern="1200" baseline="0" dirty="0" smtClean="0">
                          <a:solidFill>
                            <a:schemeClr val="tx1"/>
                          </a:solidFill>
                          <a:effectLst/>
                          <a:latin typeface="+mn-lt"/>
                          <a:ea typeface="+mn-ea"/>
                          <a:cs typeface="+mn-cs"/>
                        </a:rPr>
                        <a:t>2013-06-27 </a:t>
                      </a:r>
                      <a:r>
                        <a:rPr lang="lt-LT" sz="2400" b="1" kern="1200" baseline="0" dirty="0" smtClean="0">
                          <a:solidFill>
                            <a:schemeClr val="tx1"/>
                          </a:solidFill>
                          <a:effectLst/>
                          <a:latin typeface="+mn-lt"/>
                          <a:ea typeface="+mn-ea"/>
                          <a:cs typeface="+mn-cs"/>
                        </a:rPr>
                        <a:t>įsakymas Nr. V-</a:t>
                      </a:r>
                      <a:r>
                        <a:rPr lang="en-US" sz="2400" b="1" kern="1200" baseline="0" dirty="0" smtClean="0">
                          <a:solidFill>
                            <a:schemeClr val="tx1"/>
                          </a:solidFill>
                          <a:effectLst/>
                          <a:latin typeface="+mn-lt"/>
                          <a:ea typeface="+mn-ea"/>
                          <a:cs typeface="+mn-cs"/>
                        </a:rPr>
                        <a:t>648 </a:t>
                      </a:r>
                      <a:r>
                        <a:rPr lang="lt-LT" sz="2400" b="1" kern="1200" baseline="0" dirty="0" smtClean="0">
                          <a:solidFill>
                            <a:schemeClr val="tx1"/>
                          </a:solidFill>
                          <a:effectLst/>
                          <a:latin typeface="+mn-lt"/>
                          <a:ea typeface="+mn-ea"/>
                          <a:cs typeface="+mn-cs"/>
                        </a:rPr>
                        <a:t>„Dėl Nacionalinio kontaktinio centro funkcijų vykdymo</a:t>
                      </a:r>
                      <a:r>
                        <a:rPr lang="lt-LT" sz="2400" b="1" kern="1200" dirty="0" smtClean="0">
                          <a:solidFill>
                            <a:schemeClr val="tx1"/>
                          </a:solidFill>
                          <a:effectLst/>
                          <a:latin typeface="+mn-lt"/>
                          <a:ea typeface="+mn-ea"/>
                          <a:cs typeface="+mn-cs"/>
                        </a:rPr>
                        <a:t>“</a:t>
                      </a: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400" b="1" baseline="0" dirty="0" smtClean="0">
                        <a:solidFill>
                          <a:schemeClr val="tx1"/>
                        </a:solidFill>
                      </a:endParaRPr>
                    </a:p>
                    <a:p>
                      <a:pPr marL="342900" marR="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lt-LT" sz="2400" b="1" kern="1200" dirty="0" smtClean="0">
                          <a:solidFill>
                            <a:schemeClr val="tx1"/>
                          </a:solidFill>
                          <a:effectLst/>
                          <a:latin typeface="+mn-lt"/>
                          <a:ea typeface="+mn-ea"/>
                          <a:cs typeface="+mn-cs"/>
                        </a:rPr>
                        <a:t>VLK direktoriaus 2013</a:t>
                      </a:r>
                      <a:r>
                        <a:rPr lang="en-US" sz="2400" b="1" kern="1200" dirty="0" smtClean="0">
                          <a:solidFill>
                            <a:schemeClr val="tx1"/>
                          </a:solidFill>
                          <a:effectLst/>
                          <a:latin typeface="+mn-lt"/>
                          <a:ea typeface="+mn-ea"/>
                          <a:cs typeface="+mn-cs"/>
                        </a:rPr>
                        <a:t>-09-</a:t>
                      </a:r>
                      <a:r>
                        <a:rPr lang="lt-LT" sz="2400" b="1" kern="1200" dirty="0" smtClean="0">
                          <a:solidFill>
                            <a:schemeClr val="tx1"/>
                          </a:solidFill>
                          <a:effectLst/>
                          <a:latin typeface="+mn-lt"/>
                          <a:ea typeface="+mn-ea"/>
                          <a:cs typeface="+mn-cs"/>
                        </a:rPr>
                        <a:t>25 d. įsakymas Nr. 1K-217 „Dėl tarpvalstybinės sveikatos priežiūros Nacionalinio kontaktinio centro funkcijų vykdymo“</a:t>
                      </a:r>
                      <a:endParaRPr lang="lt-LT" sz="2400" b="1" dirty="0" smtClean="0">
                        <a:solidFill>
                          <a:schemeClr val="tx1"/>
                        </a:solidFill>
                      </a:endParaRPr>
                    </a:p>
                    <a:p>
                      <a:pPr marL="342900" indent="-342900">
                        <a:buFont typeface="Arial" panose="020B0604020202020204" pitchFamily="34" charset="0"/>
                        <a:buChar char="•"/>
                      </a:pPr>
                      <a:endParaRPr lang="lt-LT" sz="2400" b="1" dirty="0" smtClean="0">
                        <a:solidFill>
                          <a:schemeClr val="tx1"/>
                        </a:solidFill>
                      </a:endParaRPr>
                    </a:p>
                  </a:txBody>
                  <a:tcPr>
                    <a:noFill/>
                  </a:tcPr>
                </a:tc>
              </a:tr>
            </a:tbl>
          </a:graphicData>
        </a:graphic>
      </p:graphicFrame>
    </p:spTree>
    <p:extLst>
      <p:ext uri="{BB962C8B-B14F-4D97-AF65-F5344CB8AC3E}">
        <p14:creationId xmlns:p14="http://schemas.microsoft.com/office/powerpoint/2010/main" xmlns="" val="3911679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r>
              <a:rPr lang="lt-LT" sz="2800" b="1" i="1" dirty="0" smtClean="0"/>
              <a:t>SVEIKATOS DRAUDIMO ĮSTATYMO</a:t>
            </a:r>
            <a:r>
              <a:rPr lang="lt-LT" sz="2800" b="1" dirty="0" smtClean="0"/>
              <a:t> </a:t>
            </a:r>
            <a:r>
              <a:rPr lang="en-US" sz="2800" b="1" i="1" dirty="0" smtClean="0"/>
              <a:t>2 </a:t>
            </a:r>
            <a:r>
              <a:rPr lang="en-US" sz="2800" b="1" i="1" dirty="0"/>
              <a:t>str.</a:t>
            </a:r>
            <a:r>
              <a:rPr lang="lt-LT" sz="2800" b="1" i="1" dirty="0"/>
              <a:t>, </a:t>
            </a:r>
            <a:r>
              <a:rPr lang="lt-LT" sz="2800" b="1" i="1" dirty="0" smtClean="0"/>
              <a:t/>
            </a:r>
            <a:br>
              <a:rPr lang="lt-LT" sz="2800" b="1" i="1" dirty="0" smtClean="0"/>
            </a:br>
            <a:r>
              <a:rPr lang="lt-LT" sz="2800" b="1" i="1" dirty="0" smtClean="0"/>
              <a:t>12</a:t>
            </a:r>
            <a:r>
              <a:rPr lang="lt-LT" sz="2800" b="1" i="1" baseline="30000" dirty="0" smtClean="0"/>
              <a:t>1</a:t>
            </a:r>
            <a:r>
              <a:rPr lang="lt-LT" sz="2800" b="1" i="1" dirty="0" smtClean="0"/>
              <a:t> </a:t>
            </a:r>
            <a:r>
              <a:rPr lang="lt-LT" sz="2800" b="1" i="1" dirty="0"/>
              <a:t>str. </a:t>
            </a:r>
            <a:endParaRPr lang="lt-LT" sz="2800" b="1" i="1" dirty="0" smtClean="0"/>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8</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3044799830"/>
              </p:ext>
            </p:extLst>
          </p:nvPr>
        </p:nvGraphicFramePr>
        <p:xfrm>
          <a:off x="1259632" y="1340768"/>
          <a:ext cx="7788365" cy="5486400"/>
        </p:xfrm>
        <a:graphic>
          <a:graphicData uri="http://schemas.openxmlformats.org/drawingml/2006/table">
            <a:tbl>
              <a:tblPr firstRow="1" bandRow="1">
                <a:tableStyleId>{5C22544A-7EE6-4342-B048-85BDC9FD1C3A}</a:tableStyleId>
              </a:tblPr>
              <a:tblGrid>
                <a:gridCol w="7788365"/>
              </a:tblGrid>
              <a:tr h="4910352">
                <a:tc>
                  <a:txBody>
                    <a:bodyPr/>
                    <a:lstStyle/>
                    <a:p>
                      <a:pPr marL="285750" indent="-285750">
                        <a:buFont typeface="Arial" panose="020B0604020202020204" pitchFamily="34" charset="0"/>
                        <a:buChar char="•"/>
                      </a:pPr>
                      <a:r>
                        <a:rPr lang="lt-LT" sz="2400" b="1" kern="1200" dirty="0" smtClean="0">
                          <a:solidFill>
                            <a:schemeClr val="tx1"/>
                          </a:solidFill>
                          <a:effectLst/>
                          <a:latin typeface="+mn-lt"/>
                          <a:ea typeface="+mn-ea"/>
                          <a:cs typeface="+mn-cs"/>
                        </a:rPr>
                        <a:t>Tarpvalstybinės</a:t>
                      </a:r>
                      <a:r>
                        <a:rPr lang="lt-LT" sz="2400" b="1" kern="1200" baseline="0" dirty="0" smtClean="0">
                          <a:solidFill>
                            <a:schemeClr val="tx1"/>
                          </a:solidFill>
                          <a:effectLst/>
                          <a:latin typeface="+mn-lt"/>
                          <a:ea typeface="+mn-ea"/>
                          <a:cs typeface="+mn-cs"/>
                        </a:rPr>
                        <a:t> sveikatos priežiūros sąvoka - </a:t>
                      </a:r>
                      <a:r>
                        <a:rPr lang="lt-LT" sz="2400" b="1" kern="1200" dirty="0" smtClean="0">
                          <a:solidFill>
                            <a:schemeClr val="tx1"/>
                          </a:solidFill>
                          <a:effectLst/>
                          <a:latin typeface="+mn-lt"/>
                          <a:ea typeface="+mn-ea"/>
                          <a:cs typeface="+mn-cs"/>
                        </a:rPr>
                        <a:t>2 str. papildymas 11</a:t>
                      </a:r>
                      <a:r>
                        <a:rPr lang="lt-LT" sz="2400" b="1" kern="1200" baseline="0" dirty="0" smtClean="0">
                          <a:solidFill>
                            <a:schemeClr val="tx1"/>
                          </a:solidFill>
                          <a:effectLst/>
                          <a:latin typeface="+mn-lt"/>
                          <a:ea typeface="+mn-ea"/>
                          <a:cs typeface="+mn-cs"/>
                        </a:rPr>
                        <a:t> dalimi.</a:t>
                      </a:r>
                    </a:p>
                    <a:p>
                      <a:pPr marL="0" indent="0">
                        <a:buFont typeface="Arial" panose="020B0604020202020204" pitchFamily="34" charset="0"/>
                        <a:buNone/>
                      </a:pPr>
                      <a:r>
                        <a:rPr lang="lt-LT" sz="1800" b="1" kern="1200" dirty="0" smtClean="0">
                          <a:solidFill>
                            <a:schemeClr val="tx1"/>
                          </a:solidFill>
                          <a:effectLst/>
                          <a:latin typeface="+mn-lt"/>
                          <a:ea typeface="+mn-ea"/>
                          <a:cs typeface="+mn-cs"/>
                        </a:rPr>
                        <a:t> </a:t>
                      </a:r>
                    </a:p>
                    <a:p>
                      <a:pPr marL="342900" indent="-342900">
                        <a:buFont typeface="Arial" panose="020B0604020202020204" pitchFamily="34" charset="0"/>
                        <a:buChar char="•"/>
                      </a:pPr>
                      <a:r>
                        <a:rPr lang="lt-LT" sz="2400" b="1" dirty="0" smtClean="0">
                          <a:solidFill>
                            <a:schemeClr val="tx1"/>
                          </a:solidFill>
                        </a:rPr>
                        <a:t>Pagrindiniai tarpvalstybinės sveikatos priežiūros kompensavimo principai - 12</a:t>
                      </a:r>
                      <a:r>
                        <a:rPr lang="lt-LT" sz="2400" b="1" baseline="30000" dirty="0" smtClean="0">
                          <a:solidFill>
                            <a:schemeClr val="tx1"/>
                          </a:solidFill>
                        </a:rPr>
                        <a:t>1</a:t>
                      </a:r>
                      <a:r>
                        <a:rPr lang="lt-LT" sz="2400" b="1" dirty="0" smtClean="0">
                          <a:solidFill>
                            <a:schemeClr val="tx1"/>
                          </a:solidFill>
                        </a:rPr>
                        <a:t> str.:</a:t>
                      </a:r>
                    </a:p>
                    <a:p>
                      <a:pPr marL="0" indent="0">
                        <a:buFont typeface="Arial" panose="020B0604020202020204" pitchFamily="34" charset="0"/>
                        <a:buNone/>
                      </a:pPr>
                      <a:endParaRPr lang="lt-LT" sz="2400" b="1" dirty="0" smtClean="0">
                        <a:solidFill>
                          <a:schemeClr val="tx1"/>
                        </a:solidFill>
                      </a:endParaRPr>
                    </a:p>
                    <a:p>
                      <a:pPr marL="0" indent="0">
                        <a:buFont typeface="Arial" panose="020B0604020202020204" pitchFamily="34" charset="0"/>
                        <a:buNone/>
                      </a:pPr>
                      <a:r>
                        <a:rPr lang="lt-LT" sz="2400" b="1" dirty="0" smtClean="0">
                          <a:solidFill>
                            <a:schemeClr val="tx1"/>
                          </a:solidFill>
                        </a:rPr>
                        <a:t>        - iš Privalomojo</a:t>
                      </a:r>
                      <a:r>
                        <a:rPr lang="lt-LT" sz="2400" b="1" baseline="0" dirty="0" smtClean="0">
                          <a:solidFill>
                            <a:schemeClr val="tx1"/>
                          </a:solidFill>
                        </a:rPr>
                        <a:t> sveikatos draudimo fondo (PSDF) biudžeto lėšų kompensuojamos apdraustųjų privalomuoju sveikatos draudimo išlaidos tarpvalstybinei sveikatos priežiūrai gauti;</a:t>
                      </a:r>
                    </a:p>
                    <a:p>
                      <a:pPr marL="0" indent="0">
                        <a:buFont typeface="Arial" panose="020B0604020202020204" pitchFamily="34" charset="0"/>
                        <a:buNone/>
                      </a:pPr>
                      <a:endParaRPr lang="lt-LT" sz="2400" b="1" baseline="0" dirty="0" smtClean="0">
                        <a:solidFill>
                          <a:schemeClr val="tx1"/>
                        </a:solidFill>
                      </a:endParaRPr>
                    </a:p>
                    <a:p>
                      <a:pPr marL="0" indent="0">
                        <a:buFont typeface="Arial" panose="020B0604020202020204" pitchFamily="34" charset="0"/>
                        <a:buNone/>
                      </a:pPr>
                      <a:r>
                        <a:rPr lang="lt-LT" sz="2400" b="1" baseline="0" dirty="0" smtClean="0">
                          <a:solidFill>
                            <a:schemeClr val="tx1"/>
                          </a:solidFill>
                        </a:rPr>
                        <a:t>        - kompensuojamos tarpvalstybinės sveikatos priežiūros apimtis, kompensavimo sąlygos;</a:t>
                      </a:r>
                    </a:p>
                    <a:p>
                      <a:pPr marL="0" indent="0">
                        <a:buFont typeface="Arial" panose="020B0604020202020204" pitchFamily="34" charset="0"/>
                        <a:buNone/>
                      </a:pPr>
                      <a:endParaRPr lang="lt-LT" sz="2400" b="1" baseline="0" dirty="0" smtClean="0">
                        <a:solidFill>
                          <a:schemeClr val="tx1"/>
                        </a:solidFill>
                      </a:endParaRPr>
                    </a:p>
                    <a:p>
                      <a:pPr marL="0" indent="0">
                        <a:buFont typeface="Arial" panose="020B0604020202020204" pitchFamily="34" charset="0"/>
                        <a:buNone/>
                      </a:pPr>
                      <a:r>
                        <a:rPr lang="lt-LT" sz="2400" b="1" baseline="0" dirty="0" smtClean="0">
                          <a:solidFill>
                            <a:schemeClr val="tx1"/>
                          </a:solidFill>
                        </a:rPr>
                        <a:t>        - institucija, prašymo pateikimo terminas.</a:t>
                      </a:r>
                    </a:p>
                  </a:txBody>
                  <a:tcPr>
                    <a:noFill/>
                  </a:tcPr>
                </a:tc>
              </a:tr>
            </a:tbl>
          </a:graphicData>
        </a:graphic>
      </p:graphicFrame>
    </p:spTree>
    <p:extLst>
      <p:ext uri="{BB962C8B-B14F-4D97-AF65-F5344CB8AC3E}">
        <p14:creationId xmlns:p14="http://schemas.microsoft.com/office/powerpoint/2010/main" xmlns="" val="2083009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Antraštė 2"/>
          <p:cNvSpPr>
            <a:spLocks noGrp="1"/>
          </p:cNvSpPr>
          <p:nvPr>
            <p:ph type="title"/>
          </p:nvPr>
        </p:nvSpPr>
        <p:spPr>
          <a:xfrm>
            <a:off x="1331640" y="188640"/>
            <a:ext cx="7669088" cy="936104"/>
          </a:xfrm>
          <a:solidFill>
            <a:schemeClr val="bg1"/>
          </a:solidFill>
        </p:spPr>
        <p:txBody>
          <a:bodyPr/>
          <a:lstStyle/>
          <a:p>
            <a:r>
              <a:rPr lang="en-US" sz="2800" b="1" dirty="0" smtClean="0"/>
              <a:t>T</a:t>
            </a:r>
            <a:r>
              <a:rPr lang="lt-LT" sz="2800" b="1" dirty="0" smtClean="0"/>
              <a:t>ARPVALSTYBINĖS SVEIKATOS PRIEŽIŪROS SĄVOKA</a:t>
            </a:r>
          </a:p>
        </p:txBody>
      </p:sp>
      <p:sp>
        <p:nvSpPr>
          <p:cNvPr id="4" name="Skaidrės numerio vietos rezervavimo ženklas 3"/>
          <p:cNvSpPr>
            <a:spLocks noGrp="1"/>
          </p:cNvSpPr>
          <p:nvPr>
            <p:ph type="sldNum" sz="quarter" idx="12"/>
          </p:nvPr>
        </p:nvSpPr>
        <p:spPr/>
        <p:txBody>
          <a:bodyPr/>
          <a:lstStyle/>
          <a:p>
            <a:pPr>
              <a:defRPr/>
            </a:pPr>
            <a:fld id="{AA3C7EB3-5952-427F-B248-16476A9CC907}" type="slidenum">
              <a:rPr lang="en-US" smtClean="0"/>
              <a:pPr>
                <a:defRPr/>
              </a:pPr>
              <a:t>9</a:t>
            </a:fld>
            <a:endParaRPr lang="en-US" dirty="0"/>
          </a:p>
        </p:txBody>
      </p:sp>
      <p:sp>
        <p:nvSpPr>
          <p:cNvPr id="2" name="TextBox 1"/>
          <p:cNvSpPr txBox="1"/>
          <p:nvPr/>
        </p:nvSpPr>
        <p:spPr>
          <a:xfrm>
            <a:off x="1259632" y="2204864"/>
            <a:ext cx="7344816" cy="369332"/>
          </a:xfrm>
          <a:prstGeom prst="rect">
            <a:avLst/>
          </a:prstGeom>
          <a:noFill/>
        </p:spPr>
        <p:txBody>
          <a:bodyPr wrap="square" rtlCol="0">
            <a:spAutoFit/>
          </a:bodyPr>
          <a:lstStyle/>
          <a:p>
            <a:endParaRPr lang="lt-LT" dirty="0"/>
          </a:p>
        </p:txBody>
      </p:sp>
      <p:graphicFrame>
        <p:nvGraphicFramePr>
          <p:cNvPr id="3" name="Lentelė 2"/>
          <p:cNvGraphicFramePr>
            <a:graphicFrameLocks noGrp="1"/>
          </p:cNvGraphicFramePr>
          <p:nvPr>
            <p:extLst>
              <p:ext uri="{D42A27DB-BD31-4B8C-83A1-F6EECF244321}">
                <p14:modId xmlns:p14="http://schemas.microsoft.com/office/powerpoint/2010/main" xmlns="" val="3120304191"/>
              </p:ext>
            </p:extLst>
          </p:nvPr>
        </p:nvGraphicFramePr>
        <p:xfrm>
          <a:off x="1259632" y="1340768"/>
          <a:ext cx="7788365" cy="4910352"/>
        </p:xfrm>
        <a:graphic>
          <a:graphicData uri="http://schemas.openxmlformats.org/drawingml/2006/table">
            <a:tbl>
              <a:tblPr firstRow="1" bandRow="1">
                <a:tableStyleId>{5C22544A-7EE6-4342-B048-85BDC9FD1C3A}</a:tableStyleId>
              </a:tblPr>
              <a:tblGrid>
                <a:gridCol w="7788365"/>
              </a:tblGrid>
              <a:tr h="4910352">
                <a:tc>
                  <a:txBody>
                    <a:bodyPr/>
                    <a:lstStyle/>
                    <a:p>
                      <a:pPr marL="0" indent="0">
                        <a:buFont typeface="Arial" panose="020B0604020202020204" pitchFamily="34" charset="0"/>
                        <a:buNone/>
                      </a:pPr>
                      <a:endParaRPr lang="en-US" sz="2800" b="1"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lt-LT" sz="2400" b="1" u="sng" kern="1200" dirty="0" smtClean="0">
                          <a:solidFill>
                            <a:schemeClr val="tx1"/>
                          </a:solidFill>
                          <a:effectLst/>
                          <a:latin typeface="+mn-lt"/>
                          <a:ea typeface="+mn-ea"/>
                          <a:cs typeface="+mn-cs"/>
                        </a:rPr>
                        <a:t>Tarpvalstybinė sveikatos priežiūra</a:t>
                      </a:r>
                      <a:r>
                        <a:rPr lang="lt-LT" sz="2400" b="1" kern="1200" dirty="0" smtClean="0">
                          <a:solidFill>
                            <a:schemeClr val="tx1"/>
                          </a:solidFill>
                          <a:effectLst/>
                          <a:latin typeface="+mn-lt"/>
                          <a:ea typeface="+mn-ea"/>
                          <a:cs typeface="+mn-cs"/>
                        </a:rPr>
                        <a:t> </a:t>
                      </a:r>
                      <a:r>
                        <a:rPr lang="lt-LT" sz="2000" b="1" kern="1200" dirty="0" smtClean="0">
                          <a:solidFill>
                            <a:schemeClr val="tx1"/>
                          </a:solidFill>
                          <a:effectLst/>
                          <a:latin typeface="+mn-lt"/>
                          <a:ea typeface="+mn-ea"/>
                          <a:cs typeface="+mn-cs"/>
                        </a:rPr>
                        <a:t>– kitoje Europos ekonominės erdvės valstybėje sveikatos priežiūros specialistų apdraustiesiems teikiamos asmens sveikatos priežiūros paslaugos, siekiant įvertinti, palaikyti ar pagerinti jų sveikatos būklę, taip pat vaistų, medicinos pagalbos priemonių ir medicinos prietaisų išrašymas ir išdavimas. </a:t>
                      </a:r>
                      <a:endParaRPr lang="en-US" sz="20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lt-LT" sz="2000" b="1" kern="1200" dirty="0" smtClean="0">
                          <a:solidFill>
                            <a:schemeClr val="tx1"/>
                          </a:solidFill>
                          <a:effectLst/>
                          <a:latin typeface="+mn-lt"/>
                          <a:ea typeface="+mn-ea"/>
                          <a:cs typeface="+mn-cs"/>
                        </a:rPr>
                        <a:t>Tarpvalstybinė sveikatos priežiūra </a:t>
                      </a:r>
                      <a:r>
                        <a:rPr lang="lt-LT" sz="2400" b="1" kern="1200" dirty="0" smtClean="0">
                          <a:solidFill>
                            <a:srgbClr val="FF0000"/>
                          </a:solidFill>
                          <a:effectLst/>
                          <a:latin typeface="+mn-lt"/>
                          <a:ea typeface="+mn-ea"/>
                          <a:cs typeface="+mn-cs"/>
                        </a:rPr>
                        <a:t>neapima</a:t>
                      </a:r>
                      <a:r>
                        <a:rPr lang="lt-LT" sz="2400" b="1" kern="1200" baseline="0" dirty="0" smtClean="0">
                          <a:solidFill>
                            <a:schemeClr val="tx1"/>
                          </a:solidFill>
                          <a:effectLst/>
                          <a:latin typeface="+mn-lt"/>
                          <a:ea typeface="+mn-ea"/>
                          <a:cs typeface="+mn-cs"/>
                        </a:rPr>
                        <a:t> </a:t>
                      </a:r>
                      <a:r>
                        <a:rPr lang="lt-LT" sz="2000" b="1" kern="1200" dirty="0" smtClean="0">
                          <a:solidFill>
                            <a:schemeClr val="tx1"/>
                          </a:solidFill>
                          <a:effectLst/>
                          <a:latin typeface="+mn-lt"/>
                          <a:ea typeface="+mn-ea"/>
                          <a:cs typeface="+mn-cs"/>
                        </a:rPr>
                        <a:t>socialinių paslaugų ir patarnavimų, nepriskirtų asmens sveikatos priežiūrai, transplantacijai skirtų audinių, ląstelių ir (arba) organų paskirstymo bei gavimo ir skiepijimo paslaugų pagal gyventojų skiepijimo nuo užkrečiamųjų ligų programas.</a:t>
                      </a:r>
                      <a:endParaRPr lang="lt-LT" sz="2800" dirty="0" smtClean="0">
                        <a:solidFill>
                          <a:schemeClr val="tx1"/>
                        </a:solidFill>
                        <a:effectLst/>
                      </a:endParaRPr>
                    </a:p>
                    <a:p>
                      <a:pPr marL="0" indent="0">
                        <a:buFont typeface="Arial" panose="020B0604020202020204" pitchFamily="34" charset="0"/>
                        <a:buNone/>
                      </a:pPr>
                      <a:endParaRPr lang="lt-LT" sz="2800" b="1" dirty="0" smtClean="0">
                        <a:solidFill>
                          <a:schemeClr val="tx1"/>
                        </a:solidFill>
                      </a:endParaRPr>
                    </a:p>
                  </a:txBody>
                  <a:tcPr>
                    <a:solidFill>
                      <a:srgbClr val="FFFF00"/>
                    </a:solidFill>
                  </a:tcPr>
                </a:tc>
              </a:tr>
            </a:tbl>
          </a:graphicData>
        </a:graphic>
      </p:graphicFrame>
    </p:spTree>
    <p:extLst>
      <p:ext uri="{BB962C8B-B14F-4D97-AF65-F5344CB8AC3E}">
        <p14:creationId xmlns:p14="http://schemas.microsoft.com/office/powerpoint/2010/main" xmlns="" val="982529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7_Office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3.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5.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6.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7.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8.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9.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
  <TotalTime>10130</TotalTime>
  <Words>1131</Words>
  <Application>Microsoft Office PowerPoint</Application>
  <PresentationFormat>On-screen Show (4:3)</PresentationFormat>
  <Paragraphs>186</Paragraphs>
  <Slides>25</Slides>
  <Notes>17</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7_Office Theme</vt:lpstr>
      <vt:lpstr>  Tarpvalstybinės sveikatos priežiūros išlaidų kompensavimo aktualijos     Konferencija „Lietuvos pacientų ir jų organizacijų teisės Lietuvoje“  </vt:lpstr>
      <vt:lpstr>PRANEŠIMO STRUKTŪRA</vt:lpstr>
      <vt:lpstr>Slide 3</vt:lpstr>
      <vt:lpstr>    EUROPOS PARLAMENTO IR TARYBOS DIREKTYVA 2011/24/ES   2011 m. kovo 9 d.  dėl pacientų teisių į tarpvalstybines sveikatos priežiūros paslaugas įgyvendinimo  </vt:lpstr>
      <vt:lpstr>DIREKTYVOJE 2011/24/ES ĮTVIRTINTOS GALIMYBĖS IR TEISĖS PACIENTAMS</vt:lpstr>
      <vt:lpstr>DIREKTYVOS 2011/24/ES PERKĖLIMAS NACIONALINIUOSE TEISĖS AKTUOSE</vt:lpstr>
      <vt:lpstr>TEISĖS AKTAI</vt:lpstr>
      <vt:lpstr>SVEIKATOS DRAUDIMO ĮSTATYMO 2 str.,  121 str. </vt:lpstr>
      <vt:lpstr>TARPVALSTYBINĖS SVEIKATOS PRIEŽIŪROS SĄVOKA</vt:lpstr>
      <vt:lpstr>DIREKTYVA 2011/24/ES: NACIONALINIAI KONTAKTINIAI CENTRAI</vt:lpstr>
      <vt:lpstr>Slide 11</vt:lpstr>
      <vt:lpstr>  TARPVALSTYBINĖS SVEIKATOS PRIEŽIŪROS IŠLAIDŲ KOMPENSAVIMO BENDRIEJI PRINCIPAI </vt:lpstr>
      <vt:lpstr> Prašymo kompensuoti tarpvalstybinės sveikatos priežiūros išlaidas pateikimo tvarkA</vt:lpstr>
      <vt:lpstr> PRAŠYMO KOMPENSUOTI TARPVALSTYBINĖS SVEIKATOS PRIEŽIŪROS IŠLAIDAS NAGRINĖJIMAS TERITORINĖJE LIGONIŲ KASOJE</vt:lpstr>
      <vt:lpstr>   TARPVALSTYBINĖS SVEIKATOS PRIEŽIŪROS IŠLAIDŲ KOMPENSAVIMO TVARKA: PSDF BIUDŽETO LĖŠOMIS NEKOMPENSUOJAMOS IŠLAIDOS </vt:lpstr>
      <vt:lpstr>2014 m. Eurobarometro tyrimas: Ar esate per pastaruosius 12 mėn. Jūs buvote kaip nors gydomas (-a) kitoje ES šalyje?</vt:lpstr>
      <vt:lpstr>2014 m. Eurobarometro tyrimas: Ar Jūs norėtumėte keliauti į kitą ES šalį, kad gautumėte medicininį gydymą?</vt:lpstr>
      <vt:lpstr>Slide 18</vt:lpstr>
      <vt:lpstr>2014-2015 M. VLK ir TLK GAUTI LR APDRAUSTŲJŲ PRAŠYMAI</vt:lpstr>
      <vt:lpstr>Slide 20</vt:lpstr>
      <vt:lpstr>   </vt:lpstr>
      <vt:lpstr>Slide 22</vt:lpstr>
      <vt:lpstr>AKTUALI INFORMACIJA PACIENTAMS </vt:lpstr>
      <vt:lpstr>NAUDINGOS NUORODOS</vt:lpstr>
      <vt:lpstr>       DĖKOJU!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gabrielius</dc:creator>
  <cp:lastModifiedBy>x</cp:lastModifiedBy>
  <cp:revision>1757</cp:revision>
  <cp:lastPrinted>2013-11-13T07:18:41Z</cp:lastPrinted>
  <dcterms:created xsi:type="dcterms:W3CDTF">2009-06-02T13:18:20Z</dcterms:created>
  <dcterms:modified xsi:type="dcterms:W3CDTF">2016-05-01T18:30:16Z</dcterms:modified>
</cp:coreProperties>
</file>