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Override PartName="/ppt/notesSlides/notesSlide27.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Default Extension="emf" ContentType="image/x-emf"/>
  <Default Extension="jpeg" ContentType="image/jpeg"/>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6.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autoCompressPictures="0">
  <p:sldMasterIdLst>
    <p:sldMasterId id="2147483648" r:id="rId1"/>
  </p:sldMasterIdLst>
  <p:notesMasterIdLst>
    <p:notesMasterId r:id="rId32"/>
  </p:notesMasterIdLst>
  <p:handoutMasterIdLst>
    <p:handoutMasterId r:id="rId33"/>
  </p:handoutMasterIdLst>
  <p:sldIdLst>
    <p:sldId id="256" r:id="rId2"/>
    <p:sldId id="310" r:id="rId3"/>
    <p:sldId id="311" r:id="rId4"/>
    <p:sldId id="292" r:id="rId5"/>
    <p:sldId id="283" r:id="rId6"/>
    <p:sldId id="284" r:id="rId7"/>
    <p:sldId id="293" r:id="rId8"/>
    <p:sldId id="295" r:id="rId9"/>
    <p:sldId id="296" r:id="rId10"/>
    <p:sldId id="297" r:id="rId11"/>
    <p:sldId id="298" r:id="rId12"/>
    <p:sldId id="308" r:id="rId13"/>
    <p:sldId id="316" r:id="rId14"/>
    <p:sldId id="299" r:id="rId15"/>
    <p:sldId id="304" r:id="rId16"/>
    <p:sldId id="300" r:id="rId17"/>
    <p:sldId id="322" r:id="rId18"/>
    <p:sldId id="319" r:id="rId19"/>
    <p:sldId id="324" r:id="rId20"/>
    <p:sldId id="323" r:id="rId21"/>
    <p:sldId id="306" r:id="rId22"/>
    <p:sldId id="305" r:id="rId23"/>
    <p:sldId id="302" r:id="rId24"/>
    <p:sldId id="318" r:id="rId25"/>
    <p:sldId id="303" r:id="rId26"/>
    <p:sldId id="321" r:id="rId27"/>
    <p:sldId id="320" r:id="rId28"/>
    <p:sldId id="309" r:id="rId29"/>
    <p:sldId id="312" r:id="rId30"/>
    <p:sldId id="260" r:id="rId31"/>
  </p:sldIdLst>
  <p:sldSz cx="9144000" cy="6858000" type="screen4x3"/>
  <p:notesSz cx="6662738" cy="9926638"/>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4319">
          <p15:clr>
            <a:srgbClr val="A4A3A4"/>
          </p15:clr>
        </p15:guide>
        <p15:guide id="2">
          <p15:clr>
            <a:srgbClr val="A4A3A4"/>
          </p15:clr>
        </p15:guide>
        <p15:guide id="3" pos="5759">
          <p15:clr>
            <a:srgbClr val="A4A3A4"/>
          </p15:clr>
        </p15:guide>
      </p15:sldGuideLst>
    </p:ext>
    <p:ext uri="{2D200454-40CA-4A62-9FC3-DE9A4176ACB9}">
      <p15:notesGuideLst xmlns:p15="http://schemas.microsoft.com/office/powerpoint/2012/main" xmlns="">
        <p15:guide id="1" orient="horz" pos="3127" userDrawn="1">
          <p15:clr>
            <a:srgbClr val="A4A3A4"/>
          </p15:clr>
        </p15:guide>
        <p15:guide id="2" pos="2099"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E40046"/>
    <a:srgbClr val="EE274C"/>
    <a:srgbClr val="DDDDDD"/>
    <a:srgbClr val="EAEAEA"/>
    <a:srgbClr val="F8F8F8"/>
    <a:srgbClr val="6D1426"/>
  </p:clrMru>
  <p:extLst>
    <p:ext uri="{E76CE94A-603C-4142-B9EB-6D1370010A27}">
      <p14:discardImageEditData xmlns:p14="http://schemas.microsoft.com/office/powerpoint/2010/main" xmlns="" val="0"/>
    </p:ext>
    <p:ext uri="{D31A062A-798A-4329-ABDD-BBA856620510}">
      <p14:defaultImageDpi xmlns:p14="http://schemas.microsoft.com/office/powerpoint/2010/main" xmlns="" val="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Vidutinis stilius 2 – paryškinima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67818" autoAdjust="0"/>
  </p:normalViewPr>
  <p:slideViewPr>
    <p:cSldViewPr snapToGrid="0" snapToObjects="1">
      <p:cViewPr varScale="1">
        <p:scale>
          <a:sx n="50" d="100"/>
          <a:sy n="50" d="100"/>
        </p:scale>
        <p:origin x="-1734" y="-84"/>
      </p:cViewPr>
      <p:guideLst>
        <p:guide orient="horz" pos="4319"/>
        <p:guide/>
        <p:guide pos="5759"/>
      </p:guideLst>
    </p:cSldViewPr>
  </p:slideViewPr>
  <p:notesTextViewPr>
    <p:cViewPr>
      <p:scale>
        <a:sx n="100" d="100"/>
        <a:sy n="100" d="100"/>
      </p:scale>
      <p:origin x="0" y="0"/>
    </p:cViewPr>
  </p:notesTextViewPr>
  <p:sorterViewPr>
    <p:cViewPr>
      <p:scale>
        <a:sx n="100" d="100"/>
        <a:sy n="100" d="100"/>
      </p:scale>
      <p:origin x="0" y="0"/>
    </p:cViewPr>
  </p:sorterViewPr>
  <p:notesViewPr>
    <p:cSldViewPr snapToGrid="0" snapToObjects="1" showGuides="1">
      <p:cViewPr varScale="1">
        <p:scale>
          <a:sx n="150" d="100"/>
          <a:sy n="150" d="100"/>
        </p:scale>
        <p:origin x="-6720" y="-96"/>
      </p:cViewPr>
      <p:guideLst>
        <p:guide orient="horz" pos="3127"/>
        <p:guide pos="2099"/>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1"/>
            <a:ext cx="2887186" cy="496331"/>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774011" y="1"/>
            <a:ext cx="2887186" cy="496331"/>
          </a:xfrm>
          <a:prstGeom prst="rect">
            <a:avLst/>
          </a:prstGeom>
        </p:spPr>
        <p:txBody>
          <a:bodyPr vert="horz" lIns="91440" tIns="45720" rIns="91440" bIns="45720" rtlCol="0"/>
          <a:lstStyle>
            <a:lvl1pPr algn="r">
              <a:defRPr sz="1200"/>
            </a:lvl1pPr>
          </a:lstStyle>
          <a:p>
            <a:fld id="{45E846D7-073F-9F44-BF39-0C269BB61310}" type="datetime1">
              <a:rPr lang="lt-LT" smtClean="0"/>
              <a:pPr/>
              <a:t>2016.05.01</a:t>
            </a:fld>
            <a:endParaRPr lang="en-US"/>
          </a:p>
        </p:txBody>
      </p:sp>
      <p:sp>
        <p:nvSpPr>
          <p:cNvPr id="4" name="Footer Placeholder 3"/>
          <p:cNvSpPr>
            <a:spLocks noGrp="1"/>
          </p:cNvSpPr>
          <p:nvPr>
            <p:ph type="ftr" sz="quarter" idx="2"/>
          </p:nvPr>
        </p:nvSpPr>
        <p:spPr>
          <a:xfrm>
            <a:off x="1" y="9428584"/>
            <a:ext cx="2887186" cy="496331"/>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774011" y="9428584"/>
            <a:ext cx="2887186" cy="496331"/>
          </a:xfrm>
          <a:prstGeom prst="rect">
            <a:avLst/>
          </a:prstGeom>
        </p:spPr>
        <p:txBody>
          <a:bodyPr vert="horz" lIns="91440" tIns="45720" rIns="91440" bIns="45720" rtlCol="0" anchor="b"/>
          <a:lstStyle>
            <a:lvl1pPr algn="r">
              <a:defRPr sz="1200"/>
            </a:lvl1pPr>
          </a:lstStyle>
          <a:p>
            <a:fld id="{77C3C62C-55A5-584E-99BD-EA7C64F2905C}" type="slidenum">
              <a:rPr lang="en-US" smtClean="0"/>
              <a:pPr/>
              <a:t>‹#›</a:t>
            </a:fld>
            <a:endParaRPr lang="en-US"/>
          </a:p>
        </p:txBody>
      </p:sp>
    </p:spTree>
    <p:extLst>
      <p:ext uri="{BB962C8B-B14F-4D97-AF65-F5344CB8AC3E}">
        <p14:creationId xmlns:p14="http://schemas.microsoft.com/office/powerpoint/2010/main" xmlns="" val="1323623776"/>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1"/>
            <a:ext cx="2887186" cy="496331"/>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774011" y="1"/>
            <a:ext cx="2887186" cy="496331"/>
          </a:xfrm>
          <a:prstGeom prst="rect">
            <a:avLst/>
          </a:prstGeom>
        </p:spPr>
        <p:txBody>
          <a:bodyPr vert="horz" lIns="91440" tIns="45720" rIns="91440" bIns="45720" rtlCol="0"/>
          <a:lstStyle>
            <a:lvl1pPr algn="r">
              <a:defRPr sz="1200"/>
            </a:lvl1pPr>
          </a:lstStyle>
          <a:p>
            <a:fld id="{FF246A75-BE3F-D04E-889B-0361F8796953}" type="datetime1">
              <a:rPr lang="lt-LT" smtClean="0"/>
              <a:pPr/>
              <a:t>2016.05.01</a:t>
            </a:fld>
            <a:endParaRPr lang="en-US"/>
          </a:p>
        </p:txBody>
      </p:sp>
      <p:sp>
        <p:nvSpPr>
          <p:cNvPr id="4" name="Slide Image Placeholder 3"/>
          <p:cNvSpPr>
            <a:spLocks noGrp="1" noRot="1" noChangeAspect="1"/>
          </p:cNvSpPr>
          <p:nvPr>
            <p:ph type="sldImg" idx="2"/>
          </p:nvPr>
        </p:nvSpPr>
        <p:spPr>
          <a:xfrm>
            <a:off x="850900" y="744538"/>
            <a:ext cx="4962525" cy="3722687"/>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66274" y="4715153"/>
            <a:ext cx="5330190" cy="4466988"/>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1" y="9428584"/>
            <a:ext cx="2887186" cy="496331"/>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774011" y="9428584"/>
            <a:ext cx="2887186" cy="496331"/>
          </a:xfrm>
          <a:prstGeom prst="rect">
            <a:avLst/>
          </a:prstGeom>
        </p:spPr>
        <p:txBody>
          <a:bodyPr vert="horz" lIns="91440" tIns="45720" rIns="91440" bIns="45720" rtlCol="0" anchor="b"/>
          <a:lstStyle>
            <a:lvl1pPr algn="r">
              <a:defRPr sz="1200"/>
            </a:lvl1pPr>
          </a:lstStyle>
          <a:p>
            <a:fld id="{84542372-3397-D549-9C48-F68C403C2B80}" type="slidenum">
              <a:rPr lang="en-US" smtClean="0"/>
              <a:pPr/>
              <a:t>‹#›</a:t>
            </a:fld>
            <a:endParaRPr lang="en-US"/>
          </a:p>
        </p:txBody>
      </p:sp>
    </p:spTree>
    <p:extLst>
      <p:ext uri="{BB962C8B-B14F-4D97-AF65-F5344CB8AC3E}">
        <p14:creationId xmlns:p14="http://schemas.microsoft.com/office/powerpoint/2010/main" xmlns="" val="3317678369"/>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4542372-3397-D549-9C48-F68C403C2B80}" type="slidenum">
              <a:rPr lang="en-US" smtClean="0"/>
              <a:pPr/>
              <a:t>1</a:t>
            </a:fld>
            <a:endParaRPr lang="en-US"/>
          </a:p>
        </p:txBody>
      </p:sp>
    </p:spTree>
    <p:extLst>
      <p:ext uri="{BB962C8B-B14F-4D97-AF65-F5344CB8AC3E}">
        <p14:creationId xmlns:p14="http://schemas.microsoft.com/office/powerpoint/2010/main" xmlns="" val="351762037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latin typeface="Bliss Pro Light" panose="02010006030000020004" pitchFamily="50" charset="0"/>
              </a:rPr>
              <a:t>*</a:t>
            </a:r>
            <a:r>
              <a:rPr lang="lt-LT" dirty="0">
                <a:latin typeface="Bliss Pro Light" panose="02010006030000020004" pitchFamily="50" charset="0"/>
              </a:rPr>
              <a:t> N</a:t>
            </a:r>
            <a:r>
              <a:rPr lang="en-US" dirty="0" err="1">
                <a:latin typeface="Bliss Pro Light" panose="02010006030000020004" pitchFamily="50" charset="0"/>
              </a:rPr>
              <a:t>aujesn</a:t>
            </a:r>
            <a:r>
              <a:rPr lang="lt-LT" dirty="0">
                <a:latin typeface="Bliss Pro Light" panose="02010006030000020004" pitchFamily="50" charset="0"/>
              </a:rPr>
              <a:t>ė statistika viešai nepaskelbta.</a:t>
            </a:r>
          </a:p>
        </p:txBody>
      </p:sp>
      <p:sp>
        <p:nvSpPr>
          <p:cNvPr id="4" name="Slide Number Placeholder 3"/>
          <p:cNvSpPr>
            <a:spLocks noGrp="1"/>
          </p:cNvSpPr>
          <p:nvPr>
            <p:ph type="sldNum" sz="quarter" idx="10"/>
          </p:nvPr>
        </p:nvSpPr>
        <p:spPr/>
        <p:txBody>
          <a:bodyPr/>
          <a:lstStyle/>
          <a:p>
            <a:fld id="{84542372-3397-D549-9C48-F68C403C2B80}" type="slidenum">
              <a:rPr lang="en-US" smtClean="0"/>
              <a:pPr/>
              <a:t>10</a:t>
            </a:fld>
            <a:endParaRPr lang="en-US"/>
          </a:p>
        </p:txBody>
      </p:sp>
    </p:spTree>
    <p:extLst>
      <p:ext uri="{BB962C8B-B14F-4D97-AF65-F5344CB8AC3E}">
        <p14:creationId xmlns:p14="http://schemas.microsoft.com/office/powerpoint/2010/main" xmlns="" val="406717042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latin typeface="Bliss Pro Light" panose="02010006030000020004" pitchFamily="50" charset="0"/>
              </a:rPr>
              <a:t>*</a:t>
            </a:r>
            <a:r>
              <a:rPr lang="lt-LT" dirty="0">
                <a:latin typeface="Bliss Pro Light" panose="02010006030000020004" pitchFamily="50" charset="0"/>
              </a:rPr>
              <a:t> Komisija neturi pareigos viešinti skundų statistikos, todėl ji viešai neprieinama.</a:t>
            </a:r>
            <a:r>
              <a:rPr lang="en-US" dirty="0">
                <a:latin typeface="Bliss Pro Light" panose="02010006030000020004" pitchFamily="50" charset="0"/>
              </a:rPr>
              <a:t> </a:t>
            </a:r>
            <a:r>
              <a:rPr lang="en-US" dirty="0" err="1">
                <a:latin typeface="Bliss Pro Light" panose="02010006030000020004" pitchFamily="50" charset="0"/>
              </a:rPr>
              <a:t>Norint</a:t>
            </a:r>
            <a:r>
              <a:rPr lang="en-US" dirty="0">
                <a:latin typeface="Bliss Pro Light" panose="02010006030000020004" pitchFamily="50" charset="0"/>
              </a:rPr>
              <a:t> </a:t>
            </a:r>
            <a:r>
              <a:rPr lang="en-US" dirty="0" err="1">
                <a:latin typeface="Bliss Pro Light" panose="02010006030000020004" pitchFamily="50" charset="0"/>
              </a:rPr>
              <a:t>gauti</a:t>
            </a:r>
            <a:r>
              <a:rPr lang="en-US" dirty="0">
                <a:latin typeface="Bliss Pro Light" panose="02010006030000020004" pitchFamily="50" charset="0"/>
              </a:rPr>
              <a:t> </a:t>
            </a:r>
            <a:r>
              <a:rPr lang="en-US" dirty="0" err="1">
                <a:latin typeface="Bliss Pro Light" panose="02010006030000020004" pitchFamily="50" charset="0"/>
              </a:rPr>
              <a:t>naujausi</a:t>
            </a:r>
            <a:r>
              <a:rPr lang="lt-LT" dirty="0">
                <a:latin typeface="Bliss Pro Light" panose="02010006030000020004" pitchFamily="50" charset="0"/>
              </a:rPr>
              <a:t>ą</a:t>
            </a:r>
            <a:r>
              <a:rPr lang="lt-LT" baseline="0" dirty="0">
                <a:latin typeface="Bliss Pro Light" panose="02010006030000020004" pitchFamily="50" charset="0"/>
              </a:rPr>
              <a:t> statistiką, reikia kreiptis į Komisiją oficialiai raštu ir pateikti užklausą.</a:t>
            </a:r>
            <a:endParaRPr lang="lt-LT" dirty="0">
              <a:latin typeface="Bliss Pro Light" panose="02010006030000020004" pitchFamily="50" charset="0"/>
            </a:endParaRPr>
          </a:p>
        </p:txBody>
      </p:sp>
      <p:sp>
        <p:nvSpPr>
          <p:cNvPr id="4" name="Slide Number Placeholder 3"/>
          <p:cNvSpPr>
            <a:spLocks noGrp="1"/>
          </p:cNvSpPr>
          <p:nvPr>
            <p:ph type="sldNum" sz="quarter" idx="10"/>
          </p:nvPr>
        </p:nvSpPr>
        <p:spPr/>
        <p:txBody>
          <a:bodyPr/>
          <a:lstStyle/>
          <a:p>
            <a:fld id="{84542372-3397-D549-9C48-F68C403C2B80}" type="slidenum">
              <a:rPr lang="en-US" smtClean="0"/>
              <a:pPr/>
              <a:t>11</a:t>
            </a:fld>
            <a:endParaRPr lang="en-US"/>
          </a:p>
        </p:txBody>
      </p:sp>
    </p:spTree>
    <p:extLst>
      <p:ext uri="{BB962C8B-B14F-4D97-AF65-F5344CB8AC3E}">
        <p14:creationId xmlns:p14="http://schemas.microsoft.com/office/powerpoint/2010/main" xmlns="" val="379006243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lt-LT" sz="1200" dirty="0">
                <a:solidFill>
                  <a:schemeClr val="tx1">
                    <a:lumMod val="50000"/>
                    <a:lumOff val="50000"/>
                  </a:schemeClr>
                </a:solidFill>
              </a:rPr>
              <a:t>Pacientams skiriamos kompensacijos dažnai būna itin mažos ir neadekvačios patirtai žalai.</a:t>
            </a:r>
            <a:r>
              <a:rPr lang="lt-LT" sz="1200" baseline="0" dirty="0">
                <a:solidFill>
                  <a:schemeClr val="tx1">
                    <a:lumMod val="50000"/>
                    <a:lumOff val="50000"/>
                  </a:schemeClr>
                </a:solidFill>
              </a:rPr>
              <a:t> Pacientai net siekia patraukti gydytojus baudžiamojon atsakomybėn. Baudimo galimybė skatina </a:t>
            </a:r>
            <a:r>
              <a:rPr lang="lt-LT" sz="1200" b="0" i="0" kern="1200" baseline="0" dirty="0">
                <a:solidFill>
                  <a:schemeClr val="tx1"/>
                </a:solidFill>
                <a:effectLst/>
                <a:latin typeface="+mn-lt"/>
                <a:ea typeface="+mn-ea"/>
                <a:cs typeface="+mn-cs"/>
              </a:rPr>
              <a:t>gydytojus </a:t>
            </a:r>
            <a:r>
              <a:rPr lang="lt-LT" sz="1200" b="0" i="0" kern="1200" dirty="0">
                <a:solidFill>
                  <a:schemeClr val="tx1"/>
                </a:solidFill>
                <a:effectLst/>
                <a:latin typeface="+mn-lt"/>
                <a:ea typeface="+mn-ea"/>
                <a:cs typeface="+mn-cs"/>
              </a:rPr>
              <a:t>klaidos nepripažinti, ją neigti. </a:t>
            </a:r>
            <a:endParaRPr lang="lt-LT" sz="1200" dirty="0">
              <a:solidFill>
                <a:schemeClr val="tx1">
                  <a:lumMod val="50000"/>
                  <a:lumOff val="50000"/>
                </a:schemeClr>
              </a:solidFill>
            </a:endParaRPr>
          </a:p>
          <a:p>
            <a:endParaRPr lang="lt-LT" baseline="0" dirty="0"/>
          </a:p>
          <a:p>
            <a:r>
              <a:rPr lang="lt-LT" baseline="0" dirty="0"/>
              <a:t>Žalos atlyginimo be kaltės projektas:</a:t>
            </a:r>
          </a:p>
          <a:p>
            <a:pPr marL="171450" indent="-171450">
              <a:buFontTx/>
              <a:buChar char="-"/>
            </a:pPr>
            <a:r>
              <a:rPr lang="lt-LT" sz="1200" b="0" i="0" kern="1200" dirty="0">
                <a:solidFill>
                  <a:schemeClr val="tx1"/>
                </a:solidFill>
                <a:effectLst/>
                <a:latin typeface="+mn-lt"/>
                <a:ea typeface="+mn-ea"/>
                <a:cs typeface="+mn-cs"/>
              </a:rPr>
              <a:t>įstaigoms nebereikės draustis civilinės atsakomybės draudimu, o lėšos, kurios buvo skirtos šiam draudimui, pereis į žalos pacientų sveikatai atlyginti fondą. Civilinės atsakomybės draudimu drausis tik gydytojai;</a:t>
            </a:r>
            <a:endParaRPr lang="en-US" sz="1200" b="0" i="0" kern="1200" dirty="0">
              <a:solidFill>
                <a:schemeClr val="tx1"/>
              </a:solidFill>
              <a:effectLst/>
              <a:latin typeface="+mn-lt"/>
              <a:ea typeface="+mn-ea"/>
              <a:cs typeface="+mn-cs"/>
            </a:endParaRPr>
          </a:p>
          <a:p>
            <a:pPr marL="171450" indent="-171450">
              <a:buFontTx/>
              <a:buChar char="-"/>
            </a:pPr>
            <a:r>
              <a:rPr lang="lt-LT" sz="1200" b="0" i="0" kern="1200" dirty="0">
                <a:solidFill>
                  <a:schemeClr val="tx1"/>
                </a:solidFill>
                <a:effectLst/>
                <a:latin typeface="+mn-lt"/>
                <a:ea typeface="+mn-ea"/>
                <a:cs typeface="+mn-cs"/>
              </a:rPr>
              <a:t>pacientas dėl žalos jo sveikatai kompensavimo kreipiasi ne į teismą, bet į Pacientų draudimo fondą. Esminis modelio funkcionavimo pagrindas – modelis remiasi ne gydytojų kaltės paieška ir įrodymu, o atvejo tinkamumu kompensuoti patirtą žalą;</a:t>
            </a:r>
          </a:p>
          <a:p>
            <a:pPr marL="171450" indent="-171450">
              <a:buFontTx/>
              <a:buChar char="-"/>
            </a:pPr>
            <a:r>
              <a:rPr lang="lt-LT" sz="1200" b="0" i="0" kern="1200" dirty="0">
                <a:solidFill>
                  <a:schemeClr val="tx1"/>
                </a:solidFill>
                <a:effectLst/>
                <a:latin typeface="+mn-lt"/>
                <a:ea typeface="+mn-ea"/>
                <a:cs typeface="+mn-cs"/>
              </a:rPr>
              <a:t>Gydytojų</a:t>
            </a:r>
            <a:r>
              <a:rPr lang="lt-LT" sz="1200" b="0" i="0" kern="1200" baseline="0" dirty="0">
                <a:solidFill>
                  <a:schemeClr val="tx1"/>
                </a:solidFill>
                <a:effectLst/>
                <a:latin typeface="+mn-lt"/>
                <a:ea typeface="+mn-ea"/>
                <a:cs typeface="+mn-cs"/>
              </a:rPr>
              <a:t> klaidos </a:t>
            </a:r>
            <a:r>
              <a:rPr lang="lt-LT" sz="1200" b="0" i="0" kern="1200" dirty="0">
                <a:solidFill>
                  <a:schemeClr val="tx1"/>
                </a:solidFill>
                <a:effectLst/>
                <a:latin typeface="+mn-lt"/>
                <a:ea typeface="+mn-ea"/>
                <a:cs typeface="+mn-cs"/>
              </a:rPr>
              <a:t>registruojamos, aptariamos medikų visuomenėje ir daromos išvados dėl gydytojo kompetencijos bei jo teisės toliau verstis medicinos praktika. </a:t>
            </a:r>
            <a:endParaRPr lang="lt-LT" sz="1200" b="0" i="0" kern="1200" baseline="0" dirty="0">
              <a:solidFill>
                <a:schemeClr val="tx1"/>
              </a:solidFill>
              <a:effectLst/>
              <a:latin typeface="+mn-lt"/>
              <a:ea typeface="+mn-ea"/>
              <a:cs typeface="+mn-cs"/>
            </a:endParaRPr>
          </a:p>
          <a:p>
            <a:pPr marL="0" indent="0">
              <a:buFontTx/>
              <a:buNone/>
            </a:pPr>
            <a:endParaRPr lang="lt-LT" baseline="0" dirty="0"/>
          </a:p>
          <a:p>
            <a:r>
              <a:rPr lang="lt-LT" sz="1200" b="0" i="0" kern="1200" dirty="0">
                <a:solidFill>
                  <a:schemeClr val="tx1"/>
                </a:solidFill>
                <a:effectLst/>
                <a:latin typeface="+mn-lt"/>
                <a:ea typeface="+mn-ea"/>
                <a:cs typeface="+mn-cs"/>
              </a:rPr>
              <a:t>LR Sveikatos reikalų komitete buvo pritarta Pacientų teisių ir žalos sveikatai atlyginimo įstatymo V skyriaus pakeitimo projektui,</a:t>
            </a:r>
            <a:r>
              <a:rPr lang="lt-LT" sz="1200" b="0" i="0" kern="1200" baseline="0" dirty="0">
                <a:solidFill>
                  <a:schemeClr val="tx1"/>
                </a:solidFill>
                <a:effectLst/>
                <a:latin typeface="+mn-lt"/>
                <a:ea typeface="+mn-ea"/>
                <a:cs typeface="+mn-cs"/>
              </a:rPr>
              <a:t> tačiau projektui nepritarė Vyriausybė.</a:t>
            </a:r>
            <a:endParaRPr lang="lt-LT" dirty="0"/>
          </a:p>
        </p:txBody>
      </p:sp>
      <p:sp>
        <p:nvSpPr>
          <p:cNvPr id="4" name="Slide Number Placeholder 3"/>
          <p:cNvSpPr>
            <a:spLocks noGrp="1"/>
          </p:cNvSpPr>
          <p:nvPr>
            <p:ph type="sldNum" sz="quarter" idx="10"/>
          </p:nvPr>
        </p:nvSpPr>
        <p:spPr/>
        <p:txBody>
          <a:bodyPr/>
          <a:lstStyle/>
          <a:p>
            <a:fld id="{84542372-3397-D549-9C48-F68C403C2B80}" type="slidenum">
              <a:rPr lang="en-US" smtClean="0"/>
              <a:pPr/>
              <a:t>12</a:t>
            </a:fld>
            <a:endParaRPr lang="en-US"/>
          </a:p>
        </p:txBody>
      </p:sp>
    </p:spTree>
    <p:extLst>
      <p:ext uri="{BB962C8B-B14F-4D97-AF65-F5344CB8AC3E}">
        <p14:creationId xmlns:p14="http://schemas.microsoft.com/office/powerpoint/2010/main" xmlns="" val="88947227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defTabSz="914400" eaLnBrk="1" fontAlgn="auto" latinLnBrk="0" hangingPunct="1">
              <a:lnSpc>
                <a:spcPct val="100000"/>
              </a:lnSpc>
              <a:spcBef>
                <a:spcPts val="0"/>
              </a:spcBef>
              <a:spcAft>
                <a:spcPts val="0"/>
              </a:spcAft>
              <a:buClrTx/>
              <a:buSzTx/>
              <a:buFontTx/>
              <a:buNone/>
              <a:tabLst/>
              <a:defRPr/>
            </a:pPr>
            <a:fld id="{84542372-3397-D549-9C48-F68C403C2B80}" type="slidenum">
              <a:rPr kumimoji="0" lang="en-US" sz="1800" b="0" i="0" u="none" strike="noStrike" kern="0" cap="none" spc="0" normalizeH="0" baseline="0" noProof="0" smtClean="0">
                <a:ln>
                  <a:noFill/>
                </a:ln>
                <a:solidFill>
                  <a:sysClr val="windowText" lastClr="000000"/>
                </a:solidFill>
                <a:effectLst/>
                <a:uLnTx/>
                <a:uFillTx/>
              </a:rPr>
              <a:pPr marL="0" marR="0" lvl="0" indent="0" defTabSz="914400" eaLnBrk="1" fontAlgn="auto" latinLnBrk="0" hangingPunct="1">
                <a:lnSpc>
                  <a:spcPct val="100000"/>
                </a:lnSpc>
                <a:spcBef>
                  <a:spcPts val="0"/>
                </a:spcBef>
                <a:spcAft>
                  <a:spcPts val="0"/>
                </a:spcAft>
                <a:buClrTx/>
                <a:buSzTx/>
                <a:buFontTx/>
                <a:buNone/>
                <a:tabLst/>
                <a:defRPr/>
              </a:pPr>
              <a:t>13</a:t>
            </a:fld>
            <a:endParaRPr kumimoji="0" lang="en-US" sz="1800" b="0" i="0" u="none" strike="noStrike" kern="0" cap="none" spc="0" normalizeH="0" baseline="0" noProof="0">
              <a:ln>
                <a:noFill/>
              </a:ln>
              <a:solidFill>
                <a:sysClr val="windowText" lastClr="000000"/>
              </a:solidFill>
              <a:effectLst/>
              <a:uLnTx/>
              <a:uFillTx/>
            </a:endParaRPr>
          </a:p>
        </p:txBody>
      </p:sp>
    </p:spTree>
    <p:extLst>
      <p:ext uri="{BB962C8B-B14F-4D97-AF65-F5344CB8AC3E}">
        <p14:creationId xmlns:p14="http://schemas.microsoft.com/office/powerpoint/2010/main" xmlns="" val="380314576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lt-LT" dirty="0"/>
          </a:p>
        </p:txBody>
      </p:sp>
      <p:sp>
        <p:nvSpPr>
          <p:cNvPr id="4" name="Slide Number Placeholder 3"/>
          <p:cNvSpPr>
            <a:spLocks noGrp="1"/>
          </p:cNvSpPr>
          <p:nvPr>
            <p:ph type="sldNum" sz="quarter" idx="10"/>
          </p:nvPr>
        </p:nvSpPr>
        <p:spPr/>
        <p:txBody>
          <a:bodyPr/>
          <a:lstStyle/>
          <a:p>
            <a:fld id="{84542372-3397-D549-9C48-F68C403C2B80}" type="slidenum">
              <a:rPr lang="en-US" smtClean="0"/>
              <a:pPr/>
              <a:t>14</a:t>
            </a:fld>
            <a:endParaRPr lang="en-US"/>
          </a:p>
        </p:txBody>
      </p:sp>
    </p:spTree>
    <p:extLst>
      <p:ext uri="{BB962C8B-B14F-4D97-AF65-F5344CB8AC3E}">
        <p14:creationId xmlns:p14="http://schemas.microsoft.com/office/powerpoint/2010/main" xmlns="" val="120863911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Tx/>
              <a:buChar char="-"/>
            </a:pPr>
            <a:endParaRPr lang="lt-LT" dirty="0"/>
          </a:p>
        </p:txBody>
      </p:sp>
      <p:sp>
        <p:nvSpPr>
          <p:cNvPr id="4" name="Slide Number Placeholder 3"/>
          <p:cNvSpPr>
            <a:spLocks noGrp="1"/>
          </p:cNvSpPr>
          <p:nvPr>
            <p:ph type="sldNum" sz="quarter" idx="10"/>
          </p:nvPr>
        </p:nvSpPr>
        <p:spPr/>
        <p:txBody>
          <a:bodyPr/>
          <a:lstStyle/>
          <a:p>
            <a:fld id="{84542372-3397-D549-9C48-F68C403C2B80}" type="slidenum">
              <a:rPr lang="en-US" smtClean="0"/>
              <a:pPr/>
              <a:t>15</a:t>
            </a:fld>
            <a:endParaRPr lang="en-US"/>
          </a:p>
        </p:txBody>
      </p:sp>
    </p:spTree>
    <p:extLst>
      <p:ext uri="{BB962C8B-B14F-4D97-AF65-F5344CB8AC3E}">
        <p14:creationId xmlns:p14="http://schemas.microsoft.com/office/powerpoint/2010/main" xmlns="" val="58067674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kaidrės vaizdo vietos rezervavimo ženklas 1"/>
          <p:cNvSpPr>
            <a:spLocks noGrp="1" noRot="1" noChangeAspect="1"/>
          </p:cNvSpPr>
          <p:nvPr>
            <p:ph type="sldImg"/>
          </p:nvPr>
        </p:nvSpPr>
        <p:spPr/>
      </p:sp>
      <p:sp>
        <p:nvSpPr>
          <p:cNvPr id="3" name="Pastabų vietos rezervavimo ženklas 2"/>
          <p:cNvSpPr>
            <a:spLocks noGrp="1"/>
          </p:cNvSpPr>
          <p:nvPr>
            <p:ph type="body" idx="1"/>
          </p:nvPr>
        </p:nvSpPr>
        <p:spPr/>
        <p:txBody>
          <a:bodyPr/>
          <a:lstStyle/>
          <a:p>
            <a:r>
              <a:rPr lang="en-US" dirty="0" err="1"/>
              <a:t>Šaltinis</a:t>
            </a:r>
            <a:r>
              <a:rPr lang="en-US" dirty="0"/>
              <a:t>: EFPIA, The Pharmaceutical Industry in Figures, Edition 2012.</a:t>
            </a:r>
          </a:p>
          <a:p>
            <a:endParaRPr lang="en-GB" dirty="0"/>
          </a:p>
        </p:txBody>
      </p:sp>
      <p:sp>
        <p:nvSpPr>
          <p:cNvPr id="4" name="Skaidrės numerio vietos rezervavimo ženklas 3"/>
          <p:cNvSpPr>
            <a:spLocks noGrp="1"/>
          </p:cNvSpPr>
          <p:nvPr>
            <p:ph type="sldNum" sz="quarter" idx="10"/>
          </p:nvPr>
        </p:nvSpPr>
        <p:spPr/>
        <p:txBody>
          <a:bodyPr/>
          <a:lstStyle/>
          <a:p>
            <a:fld id="{84542372-3397-D549-9C48-F68C403C2B80}" type="slidenum">
              <a:rPr lang="en-US" smtClean="0"/>
              <a:pPr/>
              <a:t>18</a:t>
            </a:fld>
            <a:endParaRPr lang="en-US"/>
          </a:p>
        </p:txBody>
      </p:sp>
    </p:spTree>
    <p:extLst>
      <p:ext uri="{BB962C8B-B14F-4D97-AF65-F5344CB8AC3E}">
        <p14:creationId xmlns:p14="http://schemas.microsoft.com/office/powerpoint/2010/main" xmlns="" val="421910526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kaidrės vaizdo vietos rezervavimo ženklas 1"/>
          <p:cNvSpPr>
            <a:spLocks noGrp="1" noRot="1" noChangeAspect="1"/>
          </p:cNvSpPr>
          <p:nvPr>
            <p:ph type="sldImg"/>
          </p:nvPr>
        </p:nvSpPr>
        <p:spPr/>
      </p:sp>
      <p:sp>
        <p:nvSpPr>
          <p:cNvPr id="3" name="Pastabų vietos rezervavimo ženklas 2"/>
          <p:cNvSpPr>
            <a:spLocks noGrp="1"/>
          </p:cNvSpPr>
          <p:nvPr>
            <p:ph type="body" idx="1"/>
          </p:nvPr>
        </p:nvSpPr>
        <p:spPr/>
        <p:txBody>
          <a:bodyPr/>
          <a:lstStyle/>
          <a:p>
            <a:endParaRPr lang="en-GB" dirty="0"/>
          </a:p>
        </p:txBody>
      </p:sp>
      <p:sp>
        <p:nvSpPr>
          <p:cNvPr id="4" name="Skaidrės numerio vietos rezervavimo ženklas 3"/>
          <p:cNvSpPr>
            <a:spLocks noGrp="1"/>
          </p:cNvSpPr>
          <p:nvPr>
            <p:ph type="sldNum" sz="quarter" idx="10"/>
          </p:nvPr>
        </p:nvSpPr>
        <p:spPr/>
        <p:txBody>
          <a:bodyPr/>
          <a:lstStyle/>
          <a:p>
            <a:fld id="{84542372-3397-D549-9C48-F68C403C2B80}" type="slidenum">
              <a:rPr lang="en-US" smtClean="0"/>
              <a:pPr/>
              <a:t>19</a:t>
            </a:fld>
            <a:endParaRPr lang="en-US"/>
          </a:p>
        </p:txBody>
      </p:sp>
    </p:spTree>
    <p:extLst>
      <p:ext uri="{BB962C8B-B14F-4D97-AF65-F5344CB8AC3E}">
        <p14:creationId xmlns:p14="http://schemas.microsoft.com/office/powerpoint/2010/main" xmlns="" val="44224151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lt-LT" dirty="0">
                <a:latin typeface="Bliss Pro Light" panose="02010006030000020004" pitchFamily="50" charset="0"/>
              </a:rPr>
              <a:t>Lietuvos apdraustųjų išlaidų tarpvalstybinei sveikatos priežiūrai kompensavimą iš Privalomojo sveikatos draudimo fondo biudžeto lėšų reglamentuoja Lietuvos Respublikos sveikatos ministro 2013 m. spalio 15 d. įsakymu Nr. V-957 „Dėl tarpvalstybinės sveikatos priežiūros išlaidų kompensavimo tvarkos aprašo patvirtinimo“ patvirtintas tarpvalstybinės sveikatos priežiūros išlaidų kompensavimo tvarkos aprašas.</a:t>
            </a:r>
          </a:p>
          <a:p>
            <a:endParaRPr lang="lt-LT" dirty="0">
              <a:latin typeface="Bliss Pro Light" panose="02010006030000020004" pitchFamily="50" charset="0"/>
            </a:endParaRPr>
          </a:p>
          <a:p>
            <a:pPr algn="ctr"/>
            <a:r>
              <a:rPr lang="lt-LT" b="1" dirty="0">
                <a:latin typeface="Bliss Pro Light" panose="02010006030000020004" pitchFamily="50" charset="0"/>
              </a:rPr>
              <a:t>Direktyvos nuostatų įgyvendinimo Lietuvoje ypatumai:</a:t>
            </a:r>
          </a:p>
          <a:p>
            <a:pPr marL="228600" indent="-228600">
              <a:buFont typeface="+mj-lt"/>
              <a:buAutoNum type="arabicPeriod"/>
            </a:pPr>
            <a:endParaRPr lang="lt-LT" dirty="0">
              <a:latin typeface="Bliss Pro Light" panose="02010006030000020004" pitchFamily="50" charset="0"/>
            </a:endParaRPr>
          </a:p>
          <a:p>
            <a:pPr marL="228600" indent="-228600">
              <a:buFont typeface="+mj-lt"/>
              <a:buAutoNum type="arabicPeriod"/>
            </a:pPr>
            <a:r>
              <a:rPr lang="lt-LT" dirty="0">
                <a:latin typeface="Bliss Pro Light" panose="02010006030000020004" pitchFamily="50" charset="0"/>
              </a:rPr>
              <a:t>Lietuvoje išankstinio leidimo reikalavimas nebuvo nustatytas. Lietuvoje kompensuojama ne daugiau kaip faktiškai patirtos išlaidos, nekompensuojamos susijusios išlaidos (pvz., apgyvendinimo, kelionės ir t.t.).</a:t>
            </a:r>
          </a:p>
          <a:p>
            <a:pPr marL="228600" indent="-228600">
              <a:buFont typeface="+mj-lt"/>
              <a:buAutoNum type="arabicPeriod"/>
            </a:pPr>
            <a:r>
              <a:rPr lang="lt-LT" dirty="0">
                <a:latin typeface="Bliss Pro Light" panose="02010006030000020004" pitchFamily="50" charset="0"/>
              </a:rPr>
              <a:t>LR sveikatos draudimo įstatymo 121 straipsnis numato, kad:</a:t>
            </a:r>
          </a:p>
          <a:p>
            <a:pPr marL="685800" lvl="1" indent="-228600">
              <a:buFont typeface="+mj-lt"/>
              <a:buAutoNum type="arabicPeriod"/>
            </a:pPr>
            <a:r>
              <a:rPr lang="lt-LT" dirty="0">
                <a:latin typeface="Bliss Pro Light" panose="02010006030000020004" pitchFamily="50" charset="0"/>
              </a:rPr>
              <a:t>kompensuojama iš Privalomojo sveikatos draudimo fondo biudžeto lėšų pagal sveikatos apsaugos ministro nustatytas kompensuojamųjų vaistų, medicinos pagalbos priemonių, medicinos prietaisų ir sveikatos priežiūros paslaugų bazines kainas, neviršijant faktinių apdraustojo išlaidų.  </a:t>
            </a:r>
          </a:p>
          <a:p>
            <a:pPr marL="685800" lvl="1" indent="-228600">
              <a:buFont typeface="+mj-lt"/>
              <a:buAutoNum type="arabicPeriod"/>
            </a:pPr>
            <a:r>
              <a:rPr lang="lt-LT" dirty="0">
                <a:latin typeface="Bliss Pro Light" panose="02010006030000020004" pitchFamily="50" charset="0"/>
              </a:rPr>
              <a:t>terminas, kurio metu  apdraustasis arba jo sveikatos apsaugos ministro nustatyta tvarka turi kreiptis į  teritorinę ligonių kasą dėl kompensacijos – vieneri metai nuo asmens sveikatos priežiūros paslaugų suteikimo ir (arba) vaistų, ir (arba) medicinos pagalbos priemonių, ir (arba) medicinos prietaisų išdavimo</a:t>
            </a:r>
          </a:p>
          <a:p>
            <a:pPr marL="457200" lvl="1" indent="0">
              <a:buFont typeface="+mj-lt"/>
              <a:buNone/>
            </a:pPr>
            <a:endParaRPr lang="lt-LT" dirty="0">
              <a:latin typeface="Bliss Pro Light" panose="02010006030000020004" pitchFamily="50" charset="0"/>
            </a:endParaRPr>
          </a:p>
          <a:p>
            <a:pPr marL="457200" lvl="1" indent="0" algn="ctr">
              <a:buFont typeface="+mj-lt"/>
              <a:buNone/>
            </a:pPr>
            <a:r>
              <a:rPr lang="lt-LT" b="1" dirty="0">
                <a:latin typeface="Bliss Pro Light" panose="02010006030000020004" pitchFamily="50" charset="0"/>
              </a:rPr>
              <a:t>Išlaidų kompensavimo tvarka (pagal Aprašą):</a:t>
            </a:r>
          </a:p>
          <a:p>
            <a:endParaRPr lang="lt-LT" dirty="0">
              <a:latin typeface="Bliss Pro Light" panose="02010006030000020004" pitchFamily="50" charset="0"/>
            </a:endParaRPr>
          </a:p>
          <a:p>
            <a:r>
              <a:rPr lang="lt-LT" dirty="0">
                <a:latin typeface="Bliss Pro Light" panose="02010006030000020004" pitchFamily="50" charset="0"/>
              </a:rPr>
              <a:t>a)	pacientas turi turėti Lietuvos Respublikos asmens sveikatos priežiūros įstaigos, sudariusios sutartį su teritorine ligonių kasa (TLK) dėl šių paslaugų teikimo ir jų išlaidų apmokėjimo, gydytojo siuntimą (išskyrus pirminėms asmens sveikatos priežiūros paslaugoms); </a:t>
            </a:r>
          </a:p>
          <a:p>
            <a:r>
              <a:rPr lang="lt-LT" dirty="0">
                <a:latin typeface="Bliss Pro Light" panose="02010006030000020004" pitchFamily="50" charset="0"/>
              </a:rPr>
              <a:t>b)	pacientas turi kreiptis į TLK per 1 metus nuo tarpvalstybinių sveikatos priežiūros suteikimo, pateikdamas raštišką prašymą, asmens dokumento kopiją ir medicinos bei finansinius dokumentus (ar kopijas);</a:t>
            </a:r>
          </a:p>
          <a:p>
            <a:r>
              <a:rPr lang="lt-LT" dirty="0">
                <a:latin typeface="Bliss Pro Light" panose="02010006030000020004" pitchFamily="50" charset="0"/>
              </a:rPr>
              <a:t>c)	 sprendimą TLK komisija priima per 7 </a:t>
            </a:r>
            <a:r>
              <a:rPr lang="lt-LT" dirty="0" err="1">
                <a:latin typeface="Bliss Pro Light" panose="02010006030000020004" pitchFamily="50" charset="0"/>
              </a:rPr>
              <a:t>d.d</a:t>
            </a:r>
            <a:r>
              <a:rPr lang="lt-LT" dirty="0">
                <a:latin typeface="Bliss Pro Light" panose="02010006030000020004" pitchFamily="50" charset="0"/>
              </a:rPr>
              <a:t>. (</a:t>
            </a:r>
            <a:r>
              <a:rPr lang="lt-LT" dirty="0" err="1">
                <a:latin typeface="Bliss Pro Light" panose="02010006030000020004" pitchFamily="50" charset="0"/>
              </a:rPr>
              <a:t>draustumo</a:t>
            </a:r>
            <a:r>
              <a:rPr lang="lt-LT" dirty="0">
                <a:latin typeface="Bliss Pro Light" panose="02010006030000020004" pitchFamily="50" charset="0"/>
              </a:rPr>
              <a:t> patikrinimas) + 30 </a:t>
            </a:r>
            <a:r>
              <a:rPr lang="lt-LT" dirty="0" err="1">
                <a:latin typeface="Bliss Pro Light" panose="02010006030000020004" pitchFamily="50" charset="0"/>
              </a:rPr>
              <a:t>d.d</a:t>
            </a:r>
            <a:r>
              <a:rPr lang="lt-LT" dirty="0">
                <a:latin typeface="Bliss Pro Light" panose="02010006030000020004" pitchFamily="50" charset="0"/>
              </a:rPr>
              <a:t>. (dokumentų įvertinimas) </a:t>
            </a:r>
          </a:p>
          <a:p>
            <a:r>
              <a:rPr lang="lt-LT" dirty="0">
                <a:latin typeface="Bliss Pro Light" panose="02010006030000020004" pitchFamily="50" charset="0"/>
              </a:rPr>
              <a:t>d)	teigiamo sprendimo atveju, kompensuojama suma pervedama į paciento banko sąskaitą per 30 kalendorinių dienų (išimtis taikoma (i) sąnarių </a:t>
            </a:r>
            <a:r>
              <a:rPr lang="lt-LT" dirty="0" err="1">
                <a:latin typeface="Bliss Pro Light" panose="02010006030000020004" pitchFamily="50" charset="0"/>
              </a:rPr>
              <a:t>endoprotezų</a:t>
            </a:r>
            <a:r>
              <a:rPr lang="lt-LT" dirty="0">
                <a:latin typeface="Bliss Pro Light" panose="02010006030000020004" pitchFamily="50" charset="0"/>
              </a:rPr>
              <a:t> ir (ii) dantų protezavimo atvejais);</a:t>
            </a:r>
          </a:p>
          <a:p>
            <a:r>
              <a:rPr lang="lt-LT" dirty="0">
                <a:latin typeface="Bliss Pro Light" panose="02010006030000020004" pitchFamily="50" charset="0"/>
              </a:rPr>
              <a:t>e)	Tuo atveju, jeigu į užsienio valstybės gydymo įstaigos išrašytus finansinius ir (ar) medicininius dokumentus įtrauktos ir kompensuojamosios, ir nekompensuojamosios paslaugos ar vaistai, dėl kompensavimo apimties sprendžia TLK komisija.</a:t>
            </a:r>
          </a:p>
          <a:p>
            <a:endParaRPr lang="lt-LT" dirty="0">
              <a:latin typeface="Bliss Pro Light" panose="02010006030000020004" pitchFamily="50" charset="0"/>
            </a:endParaRPr>
          </a:p>
        </p:txBody>
      </p:sp>
      <p:sp>
        <p:nvSpPr>
          <p:cNvPr id="4" name="Slide Number Placeholder 3"/>
          <p:cNvSpPr>
            <a:spLocks noGrp="1"/>
          </p:cNvSpPr>
          <p:nvPr>
            <p:ph type="sldNum" sz="quarter" idx="10"/>
          </p:nvPr>
        </p:nvSpPr>
        <p:spPr/>
        <p:txBody>
          <a:bodyPr/>
          <a:lstStyle/>
          <a:p>
            <a:fld id="{84542372-3397-D549-9C48-F68C403C2B80}" type="slidenum">
              <a:rPr lang="en-US" smtClean="0"/>
              <a:pPr/>
              <a:t>21</a:t>
            </a:fld>
            <a:endParaRPr lang="en-US"/>
          </a:p>
        </p:txBody>
      </p:sp>
    </p:spTree>
    <p:extLst>
      <p:ext uri="{BB962C8B-B14F-4D97-AF65-F5344CB8AC3E}">
        <p14:creationId xmlns:p14="http://schemas.microsoft.com/office/powerpoint/2010/main" xmlns="" val="99830785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lt-LT" dirty="0"/>
          </a:p>
        </p:txBody>
      </p:sp>
      <p:sp>
        <p:nvSpPr>
          <p:cNvPr id="4" name="Slide Number Placeholder 3"/>
          <p:cNvSpPr>
            <a:spLocks noGrp="1"/>
          </p:cNvSpPr>
          <p:nvPr>
            <p:ph type="sldNum" sz="quarter" idx="10"/>
          </p:nvPr>
        </p:nvSpPr>
        <p:spPr/>
        <p:txBody>
          <a:bodyPr/>
          <a:lstStyle/>
          <a:p>
            <a:fld id="{84542372-3397-D549-9C48-F68C403C2B80}" type="slidenum">
              <a:rPr lang="en-US" smtClean="0"/>
              <a:pPr/>
              <a:t>22</a:t>
            </a:fld>
            <a:endParaRPr lang="en-US"/>
          </a:p>
        </p:txBody>
      </p:sp>
    </p:spTree>
    <p:extLst>
      <p:ext uri="{BB962C8B-B14F-4D97-AF65-F5344CB8AC3E}">
        <p14:creationId xmlns:p14="http://schemas.microsoft.com/office/powerpoint/2010/main" xmlns="" val="6912922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defTabSz="914400" eaLnBrk="1" fontAlgn="auto" latinLnBrk="0" hangingPunct="1">
              <a:lnSpc>
                <a:spcPct val="100000"/>
              </a:lnSpc>
              <a:spcBef>
                <a:spcPts val="0"/>
              </a:spcBef>
              <a:spcAft>
                <a:spcPts val="0"/>
              </a:spcAft>
              <a:buClrTx/>
              <a:buSzTx/>
              <a:buFontTx/>
              <a:buNone/>
              <a:tabLst/>
              <a:defRPr/>
            </a:pPr>
            <a:fld id="{84542372-3397-D549-9C48-F68C403C2B80}" type="slidenum">
              <a:rPr kumimoji="0" lang="en-US" sz="1800" b="0" i="0" u="none" strike="noStrike" kern="0" cap="none" spc="0" normalizeH="0" baseline="0" noProof="0" smtClean="0">
                <a:ln>
                  <a:noFill/>
                </a:ln>
                <a:solidFill>
                  <a:sysClr val="windowText" lastClr="000000"/>
                </a:solidFill>
                <a:effectLst/>
                <a:uLnTx/>
                <a:uFillTx/>
              </a:rPr>
              <a:pPr marL="0" marR="0" lvl="0" indent="0" defTabSz="914400" eaLnBrk="1" fontAlgn="auto" latinLnBrk="0" hangingPunct="1">
                <a:lnSpc>
                  <a:spcPct val="100000"/>
                </a:lnSpc>
                <a:spcBef>
                  <a:spcPts val="0"/>
                </a:spcBef>
                <a:spcAft>
                  <a:spcPts val="0"/>
                </a:spcAft>
                <a:buClrTx/>
                <a:buSzTx/>
                <a:buFontTx/>
                <a:buNone/>
                <a:tabLst/>
                <a:defRPr/>
              </a:pPr>
              <a:t>2</a:t>
            </a:fld>
            <a:endParaRPr kumimoji="0" lang="en-US" sz="1800" b="0" i="0" u="none" strike="noStrike" kern="0" cap="none" spc="0" normalizeH="0" baseline="0" noProof="0">
              <a:ln>
                <a:noFill/>
              </a:ln>
              <a:solidFill>
                <a:sysClr val="windowText" lastClr="000000"/>
              </a:solidFill>
              <a:effectLst/>
              <a:uLnTx/>
              <a:uFillTx/>
            </a:endParaRPr>
          </a:p>
        </p:txBody>
      </p:sp>
    </p:spTree>
    <p:extLst>
      <p:ext uri="{BB962C8B-B14F-4D97-AF65-F5344CB8AC3E}">
        <p14:creationId xmlns:p14="http://schemas.microsoft.com/office/powerpoint/2010/main" xmlns="" val="28203877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lt-LT" dirty="0">
                <a:latin typeface="Bliss Pro Light" panose="02010006030000020004" pitchFamily="50" charset="0"/>
              </a:rPr>
              <a:t>Reglamentas</a:t>
            </a:r>
            <a:r>
              <a:rPr lang="lt-LT" baseline="0" dirty="0">
                <a:latin typeface="Bliss Pro Light" panose="02010006030000020004" pitchFamily="50" charset="0"/>
              </a:rPr>
              <a:t> </a:t>
            </a:r>
            <a:r>
              <a:rPr lang="en-US" baseline="0" dirty="0">
                <a:latin typeface="Bliss Pro Light" panose="02010006030000020004" pitchFamily="50" charset="0"/>
              </a:rPr>
              <a:t>1408/71</a:t>
            </a:r>
            <a:endParaRPr lang="lt-LT" baseline="0" dirty="0">
              <a:latin typeface="Bliss Pro Light" panose="02010006030000020004" pitchFamily="50" charset="0"/>
            </a:endParaRPr>
          </a:p>
          <a:p>
            <a:r>
              <a:rPr lang="lt-LT" baseline="0" dirty="0">
                <a:latin typeface="Bliss Pro Light" panose="02010006030000020004" pitchFamily="50" charset="0"/>
              </a:rPr>
              <a:t>Valstybėms narėms palikta plati diskrecijos teisė dėl leidimo gydytis kitoje ES valstybėje narėje. Dvi sąlygos, kada privalo suteikti leidimą:</a:t>
            </a:r>
          </a:p>
          <a:p>
            <a:pPr marL="228600" indent="-228600">
              <a:buAutoNum type="alphaLcParenR"/>
            </a:pPr>
            <a:r>
              <a:rPr lang="lt-LT" baseline="0" dirty="0">
                <a:latin typeface="Bliss Pro Light" panose="02010006030000020004" pitchFamily="50" charset="0"/>
              </a:rPr>
              <a:t>Objektyvi sąlyga - Jeigu asmuo siekia gauti gydymą kitoje valstybėje narėje, kuris yra apmokamas jo kilmės valstybėje;</a:t>
            </a:r>
          </a:p>
          <a:p>
            <a:pPr marL="228600" indent="-228600">
              <a:buAutoNum type="alphaLcParenR"/>
            </a:pPr>
            <a:r>
              <a:rPr lang="lt-LT" baseline="0" dirty="0">
                <a:latin typeface="Bliss Pro Light" panose="02010006030000020004" pitchFamily="50" charset="0"/>
              </a:rPr>
              <a:t>Subjektyvi – jeigu asmuo savo valstybėje negali gauti gydymo per mediciniškai pagrįstą laikotarpį (atsižvelgiant į asmens būklę, jo ligos eigą)</a:t>
            </a:r>
          </a:p>
          <a:p>
            <a:pPr marL="0" indent="0">
              <a:buNone/>
            </a:pPr>
            <a:endParaRPr lang="lt-LT" baseline="0" dirty="0">
              <a:latin typeface="Bliss Pro Light" panose="02010006030000020004" pitchFamily="50" charset="0"/>
            </a:endParaRPr>
          </a:p>
          <a:p>
            <a:pPr marL="0" indent="0">
              <a:buNone/>
            </a:pPr>
            <a:endParaRPr lang="lt-LT" baseline="0" dirty="0"/>
          </a:p>
        </p:txBody>
      </p:sp>
      <p:sp>
        <p:nvSpPr>
          <p:cNvPr id="4" name="Slide Number Placeholder 3"/>
          <p:cNvSpPr>
            <a:spLocks noGrp="1"/>
          </p:cNvSpPr>
          <p:nvPr>
            <p:ph type="sldNum" sz="quarter" idx="10"/>
          </p:nvPr>
        </p:nvSpPr>
        <p:spPr/>
        <p:txBody>
          <a:bodyPr/>
          <a:lstStyle/>
          <a:p>
            <a:fld id="{84542372-3397-D549-9C48-F68C403C2B80}" type="slidenum">
              <a:rPr lang="en-US" smtClean="0"/>
              <a:pPr/>
              <a:t>23</a:t>
            </a:fld>
            <a:endParaRPr lang="en-US"/>
          </a:p>
        </p:txBody>
      </p:sp>
    </p:spTree>
    <p:extLst>
      <p:ext uri="{BB962C8B-B14F-4D97-AF65-F5344CB8AC3E}">
        <p14:creationId xmlns:p14="http://schemas.microsoft.com/office/powerpoint/2010/main" xmlns="" val="207213794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defTabSz="914400" eaLnBrk="1" fontAlgn="auto" latinLnBrk="0" hangingPunct="1">
              <a:lnSpc>
                <a:spcPct val="100000"/>
              </a:lnSpc>
              <a:spcBef>
                <a:spcPts val="0"/>
              </a:spcBef>
              <a:spcAft>
                <a:spcPts val="0"/>
              </a:spcAft>
              <a:buClrTx/>
              <a:buSzTx/>
              <a:buFontTx/>
              <a:buNone/>
              <a:tabLst/>
              <a:defRPr/>
            </a:pPr>
            <a:fld id="{84542372-3397-D549-9C48-F68C403C2B80}" type="slidenum">
              <a:rPr kumimoji="0" lang="en-US" sz="1800" b="0" i="0" u="none" strike="noStrike" kern="0" cap="none" spc="0" normalizeH="0" baseline="0" noProof="0" smtClean="0">
                <a:ln>
                  <a:noFill/>
                </a:ln>
                <a:solidFill>
                  <a:sysClr val="windowText" lastClr="000000"/>
                </a:solidFill>
                <a:effectLst/>
                <a:uLnTx/>
                <a:uFillTx/>
              </a:rPr>
              <a:pPr marL="0" marR="0" lvl="0" indent="0" defTabSz="914400" eaLnBrk="1" fontAlgn="auto" latinLnBrk="0" hangingPunct="1">
                <a:lnSpc>
                  <a:spcPct val="100000"/>
                </a:lnSpc>
                <a:spcBef>
                  <a:spcPts val="0"/>
                </a:spcBef>
                <a:spcAft>
                  <a:spcPts val="0"/>
                </a:spcAft>
                <a:buClrTx/>
                <a:buSzTx/>
                <a:buFontTx/>
                <a:buNone/>
                <a:tabLst/>
                <a:defRPr/>
              </a:pPr>
              <a:t>24</a:t>
            </a:fld>
            <a:endParaRPr kumimoji="0" lang="en-US" sz="1800" b="0" i="0" u="none" strike="noStrike" kern="0" cap="none" spc="0" normalizeH="0" baseline="0" noProof="0">
              <a:ln>
                <a:noFill/>
              </a:ln>
              <a:solidFill>
                <a:sysClr val="windowText" lastClr="000000"/>
              </a:solidFill>
              <a:effectLst/>
              <a:uLnTx/>
              <a:uFillTx/>
            </a:endParaRPr>
          </a:p>
        </p:txBody>
      </p:sp>
    </p:spTree>
    <p:extLst>
      <p:ext uri="{BB962C8B-B14F-4D97-AF65-F5344CB8AC3E}">
        <p14:creationId xmlns:p14="http://schemas.microsoft.com/office/powerpoint/2010/main" xmlns="" val="201067962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lt-LT" dirty="0">
                <a:latin typeface="Bliss Pro Light" panose="02010006030000020004" pitchFamily="50" charset="0"/>
              </a:rPr>
              <a:t>Visų Pacientų organizacijų, kurios įeina į platesnes organizacijas, nuomone, jungimasis į šias organizacijas yra teigiamas dalykas. Norėtųsi, kad tą konkrečiai pademonstruotų toms organizacijoms, kurios dirba atskirai vienos.</a:t>
            </a:r>
          </a:p>
          <a:p>
            <a:endParaRPr lang="lt-LT" dirty="0"/>
          </a:p>
        </p:txBody>
      </p:sp>
      <p:sp>
        <p:nvSpPr>
          <p:cNvPr id="4" name="Slide Number Placeholder 3"/>
          <p:cNvSpPr>
            <a:spLocks noGrp="1"/>
          </p:cNvSpPr>
          <p:nvPr>
            <p:ph type="sldNum" sz="quarter" idx="10"/>
          </p:nvPr>
        </p:nvSpPr>
        <p:spPr/>
        <p:txBody>
          <a:bodyPr/>
          <a:lstStyle/>
          <a:p>
            <a:fld id="{84542372-3397-D549-9C48-F68C403C2B80}" type="slidenum">
              <a:rPr lang="en-US" smtClean="0"/>
              <a:pPr/>
              <a:t>25</a:t>
            </a:fld>
            <a:endParaRPr lang="en-US"/>
          </a:p>
        </p:txBody>
      </p:sp>
    </p:spTree>
    <p:extLst>
      <p:ext uri="{BB962C8B-B14F-4D97-AF65-F5344CB8AC3E}">
        <p14:creationId xmlns:p14="http://schemas.microsoft.com/office/powerpoint/2010/main" xmlns="" val="92822775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lt-LT" dirty="0">
                <a:latin typeface="Bliss Pro Light" panose="02010006030000020004" pitchFamily="50" charset="0"/>
              </a:rPr>
              <a:t>Visų Pacientų organizacijų, kurios įeina į platesnes organizacijas, nuomone, jungimasis į šias organizacijas yra teigiamas dalykas. Norėtųsi, kad tą konkrečiai pademonstruotų toms organizacijoms, kurios dirba atskirai vienos.</a:t>
            </a:r>
          </a:p>
          <a:p>
            <a:endParaRPr lang="lt-LT" dirty="0">
              <a:latin typeface="Bliss Pro Light" panose="02010006030000020004" pitchFamily="50" charset="0"/>
            </a:endParaRPr>
          </a:p>
          <a:p>
            <a:r>
              <a:rPr lang="lt-LT" dirty="0">
                <a:latin typeface="Bliss Pro Light" panose="02010006030000020004" pitchFamily="50" charset="0"/>
              </a:rPr>
              <a:t>Į pacientą orientuota sveikatos priežiūra – tai kelias į sąžiningą ir rentabilią sveikatos priežiūros sistemą. Visuose pasaulio regionuose sveikatos apsaugos sistemos jaučia spaudimą ir negali susitvarkyti, jeigu jose didžiausias dėmesys skiriamas susirgimams, o ne pacientams; tokioms sistemoms reikia, kad jose dalyvautų patys pacientai, kurie prisidėtų prie savo pačių gydymo, keistų elgseną ir patys užsiimtų vadyba. Į pacientą orientuota sveikatos priežiūra gali būti rentabiliausias būdas pagerinti sveikatos apsaugos rezultatus pacientų atžvilgiu.</a:t>
            </a:r>
          </a:p>
          <a:p>
            <a:endParaRPr lang="lt-LT" dirty="0">
              <a:latin typeface="Bliss Pro Light" panose="02010006030000020004" pitchFamily="50" charset="0"/>
            </a:endParaRPr>
          </a:p>
          <a:p>
            <a:r>
              <a:rPr lang="lt-LT" dirty="0">
                <a:latin typeface="Bliss Pro Light" panose="02010006030000020004" pitchFamily="50" charset="0"/>
              </a:rPr>
              <a:t>Į pacientą orientuotos sveikatos priežiūros esmė yra tai, kad sveikatos priežiūros sistema būtų skirta ir įgyvendinama tam, kad tenkintų sveikatos priežiūros poreikius ir pacientų pirmenybę tokiu būdu, jog sveikatos priežiūra būtų tinkama ir rentabili. Skatinant didesnę pacientų atsakomybę ir optimalią praktiką, į pacientą orientuota sveikatos priežiūra lemia geresnius sveikatos rezultatus, gyvenimo kokybę ir optimalią investicijų į sveikatos priežiūrą kainą.</a:t>
            </a:r>
          </a:p>
          <a:p>
            <a:endParaRPr lang="lt-LT" dirty="0">
              <a:latin typeface="Bliss Pro Light" panose="02010006030000020004" pitchFamily="50" charset="0"/>
            </a:endParaRPr>
          </a:p>
          <a:p>
            <a:endParaRPr lang="lt-LT" dirty="0"/>
          </a:p>
        </p:txBody>
      </p:sp>
      <p:sp>
        <p:nvSpPr>
          <p:cNvPr id="4" name="Slide Number Placeholder 3"/>
          <p:cNvSpPr>
            <a:spLocks noGrp="1"/>
          </p:cNvSpPr>
          <p:nvPr>
            <p:ph type="sldNum" sz="quarter" idx="10"/>
          </p:nvPr>
        </p:nvSpPr>
        <p:spPr/>
        <p:txBody>
          <a:bodyPr/>
          <a:lstStyle/>
          <a:p>
            <a:fld id="{84542372-3397-D549-9C48-F68C403C2B80}" type="slidenum">
              <a:rPr lang="en-US" smtClean="0"/>
              <a:pPr/>
              <a:t>26</a:t>
            </a:fld>
            <a:endParaRPr lang="en-US"/>
          </a:p>
        </p:txBody>
      </p:sp>
    </p:spTree>
    <p:extLst>
      <p:ext uri="{BB962C8B-B14F-4D97-AF65-F5344CB8AC3E}">
        <p14:creationId xmlns:p14="http://schemas.microsoft.com/office/powerpoint/2010/main" xmlns="" val="140079246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lt-LT" dirty="0">
                <a:latin typeface="Bliss Pro Light" panose="02010006030000020004" pitchFamily="50" charset="0"/>
              </a:rPr>
              <a:t>Siekiant geriau išsiaiškinti situaciją, Nacionalinė sveikatos taryba atliko anketinę Pacientų organizacijų apklausą. Išanalizavus anketinės apklausos duomenis paaiškėjo, kad pacientų organizacijos kaip vieną iš svarbiausių problemų nurodo, jog:</a:t>
            </a:r>
          </a:p>
          <a:p>
            <a:endParaRPr lang="lt-LT" dirty="0">
              <a:latin typeface="Bliss Pro Light" panose="02010006030000020004" pitchFamily="50" charset="0"/>
            </a:endParaRPr>
          </a:p>
          <a:p>
            <a:r>
              <a:rPr lang="lt-LT" dirty="0">
                <a:latin typeface="Bliss Pro Light" panose="02010006030000020004" pitchFamily="50" charset="0"/>
              </a:rPr>
              <a:t> “Pacientų organizacijos iki šiol nėra pripažįstamos kaip partneriai sprendžiant sveikatos problemas, mes nesam kviečiami svarstant mūsų ligų gydymo, profilaktikos problemas, o tenka kovoti jau su priimtais ir įsigaliojusiais pacientams nepalankiais klausimais”.</a:t>
            </a:r>
          </a:p>
          <a:p>
            <a:endParaRPr lang="lt-LT" dirty="0">
              <a:latin typeface="Bliss Pro Light" panose="02010006030000020004" pitchFamily="50" charset="0"/>
            </a:endParaRPr>
          </a:p>
          <a:p>
            <a:r>
              <a:rPr lang="lt-LT" dirty="0">
                <a:latin typeface="Bliss Pro Light" panose="02010006030000020004" pitchFamily="50" charset="0"/>
              </a:rPr>
              <a:t>Šias problemas mato ir Nacionalinė sveikatos taryba:</a:t>
            </a:r>
            <a:r>
              <a:rPr lang="lt-LT" baseline="0" dirty="0">
                <a:latin typeface="Bliss Pro Light" panose="02010006030000020004" pitchFamily="50" charset="0"/>
              </a:rPr>
              <a:t> </a:t>
            </a:r>
            <a:r>
              <a:rPr lang="lt-LT" dirty="0">
                <a:latin typeface="Bliss Pro Light" panose="02010006030000020004" pitchFamily="50" charset="0"/>
              </a:rPr>
              <a:t>tenka pažymėti, kad valstybės, savivaldybių ir visuomeninių organizacijų veiklos koordinacija ir bendradarbiavimas nepakankamas, neretai trūksta susikalbėjimo ir ne visada atsižvelgiama į kitas nuomones priimant sprendimus sveikatos priežiūroje</a:t>
            </a:r>
          </a:p>
          <a:p>
            <a:endParaRPr lang="lt-LT" dirty="0">
              <a:latin typeface="Bliss Pro Light" panose="02010006030000020004" pitchFamily="50" charset="0"/>
            </a:endParaRPr>
          </a:p>
          <a:p>
            <a:endParaRPr lang="lt-LT" dirty="0">
              <a:latin typeface="Bliss Pro Light" panose="02010006030000020004" pitchFamily="50" charset="0"/>
            </a:endParaRPr>
          </a:p>
        </p:txBody>
      </p:sp>
      <p:sp>
        <p:nvSpPr>
          <p:cNvPr id="4" name="Slide Number Placeholder 3"/>
          <p:cNvSpPr>
            <a:spLocks noGrp="1"/>
          </p:cNvSpPr>
          <p:nvPr>
            <p:ph type="sldNum" sz="quarter" idx="10"/>
          </p:nvPr>
        </p:nvSpPr>
        <p:spPr/>
        <p:txBody>
          <a:bodyPr/>
          <a:lstStyle/>
          <a:p>
            <a:fld id="{84542372-3397-D549-9C48-F68C403C2B80}" type="slidenum">
              <a:rPr lang="en-US" smtClean="0"/>
              <a:pPr/>
              <a:t>27</a:t>
            </a:fld>
            <a:endParaRPr lang="en-US"/>
          </a:p>
        </p:txBody>
      </p:sp>
    </p:spTree>
    <p:extLst>
      <p:ext uri="{BB962C8B-B14F-4D97-AF65-F5344CB8AC3E}">
        <p14:creationId xmlns:p14="http://schemas.microsoft.com/office/powerpoint/2010/main" xmlns="" val="347775508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lt-LT" dirty="0">
                <a:latin typeface="Bliss Pro Light" panose="02010006030000020004" pitchFamily="50" charset="0"/>
              </a:rPr>
              <a:t>IAPO (Tarptautinis pacientų</a:t>
            </a:r>
            <a:r>
              <a:rPr lang="lt-LT" baseline="0" dirty="0">
                <a:latin typeface="Bliss Pro Light" panose="02010006030000020004" pitchFamily="50" charset="0"/>
              </a:rPr>
              <a:t> organizacijų alijansas)</a:t>
            </a:r>
            <a:r>
              <a:rPr lang="lt-LT" dirty="0">
                <a:latin typeface="Bliss Pro Light" panose="02010006030000020004" pitchFamily="50" charset="0"/>
              </a:rPr>
              <a:t> deklaracijoje (http://iapo.org.uk/sites/default/files/files/IAPO_declaration_English.pdf):</a:t>
            </a:r>
          </a:p>
          <a:p>
            <a:r>
              <a:rPr lang="lt-LT" dirty="0">
                <a:latin typeface="Bliss Pro Light" panose="02010006030000020004" pitchFamily="50" charset="0"/>
              </a:rPr>
              <a:t>Sveikatos</a:t>
            </a:r>
            <a:r>
              <a:rPr lang="lt-LT" baseline="0" dirty="0">
                <a:latin typeface="Bliss Pro Light" panose="02010006030000020004" pitchFamily="50" charset="0"/>
              </a:rPr>
              <a:t> apsauga privalo būti sukurta taip, kad atitiktų pacientų poreikius. </a:t>
            </a:r>
          </a:p>
          <a:p>
            <a:endParaRPr lang="lt-LT" baseline="0" dirty="0">
              <a:latin typeface="Bliss Pro Light" panose="02010006030000020004" pitchFamily="50" charset="0"/>
            </a:endParaRPr>
          </a:p>
          <a:p>
            <a:r>
              <a:rPr lang="lt-LT" sz="1200" dirty="0">
                <a:solidFill>
                  <a:schemeClr val="tx1">
                    <a:lumMod val="50000"/>
                    <a:lumOff val="50000"/>
                  </a:schemeClr>
                </a:solidFill>
                <a:latin typeface="Bliss Pro Light" panose="02010006030000020004" pitchFamily="50" charset="0"/>
              </a:rPr>
              <a:t>Europos pacientų forumas: </a:t>
            </a:r>
          </a:p>
          <a:p>
            <a:pPr marL="0" indent="0">
              <a:buNone/>
            </a:pPr>
            <a:r>
              <a:rPr lang="lt-LT" sz="1200" dirty="0">
                <a:solidFill>
                  <a:schemeClr val="tx1">
                    <a:lumMod val="50000"/>
                    <a:lumOff val="50000"/>
                  </a:schemeClr>
                </a:solidFill>
                <a:latin typeface="Bliss Pro Light" panose="02010006030000020004" pitchFamily="50" charset="0"/>
              </a:rPr>
              <a:t>„Pacientai yra tai, kas vienija visos Europos gydytojus, o </a:t>
            </a:r>
            <a:r>
              <a:rPr lang="lt-LT" sz="1200" dirty="0">
                <a:solidFill>
                  <a:srgbClr val="EE274C"/>
                </a:solidFill>
                <a:latin typeface="Bliss Pro Light" panose="02010006030000020004" pitchFamily="50" charset="0"/>
              </a:rPr>
              <a:t>didesnės pacientų galimybės yra šio amžiaus kredo</a:t>
            </a:r>
            <a:r>
              <a:rPr lang="lt-LT" sz="1200" dirty="0">
                <a:solidFill>
                  <a:schemeClr val="tx1">
                    <a:lumMod val="50000"/>
                    <a:lumOff val="50000"/>
                  </a:schemeClr>
                </a:solidFill>
                <a:latin typeface="Bliss Pro Light" panose="02010006030000020004" pitchFamily="50" charset="0"/>
              </a:rPr>
              <a:t>: galimybės turi atitikti šiuolaikinių sveikatos priežiūros sistemų keliamus sunkumus ir suteikiamas progas“</a:t>
            </a:r>
          </a:p>
          <a:p>
            <a:endParaRPr lang="lt-LT" baseline="0" dirty="0">
              <a:latin typeface="Bliss Pro Light" panose="02010006030000020004" pitchFamily="50" charset="0"/>
            </a:endParaRPr>
          </a:p>
        </p:txBody>
      </p:sp>
      <p:sp>
        <p:nvSpPr>
          <p:cNvPr id="4" name="Slide Number Placeholder 3"/>
          <p:cNvSpPr>
            <a:spLocks noGrp="1"/>
          </p:cNvSpPr>
          <p:nvPr>
            <p:ph type="sldNum" sz="quarter" idx="10"/>
          </p:nvPr>
        </p:nvSpPr>
        <p:spPr/>
        <p:txBody>
          <a:bodyPr/>
          <a:lstStyle/>
          <a:p>
            <a:fld id="{84542372-3397-D549-9C48-F68C403C2B80}" type="slidenum">
              <a:rPr lang="en-US" smtClean="0"/>
              <a:pPr/>
              <a:t>28</a:t>
            </a:fld>
            <a:endParaRPr lang="en-US"/>
          </a:p>
        </p:txBody>
      </p:sp>
    </p:spTree>
    <p:extLst>
      <p:ext uri="{BB962C8B-B14F-4D97-AF65-F5344CB8AC3E}">
        <p14:creationId xmlns:p14="http://schemas.microsoft.com/office/powerpoint/2010/main" xmlns="" val="3008026452"/>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endParaRPr lang="en-US" dirty="0">
              <a:latin typeface="Bliss Pro Regular" panose="02010006030000020004" pitchFamily="50" charset="0"/>
            </a:endParaRPr>
          </a:p>
        </p:txBody>
      </p:sp>
      <p:sp>
        <p:nvSpPr>
          <p:cNvPr id="4" name="Slide Number Placeholder 3"/>
          <p:cNvSpPr>
            <a:spLocks noGrp="1"/>
          </p:cNvSpPr>
          <p:nvPr>
            <p:ph type="sldNum" sz="quarter" idx="10"/>
          </p:nvPr>
        </p:nvSpPr>
        <p:spPr/>
        <p:txBody>
          <a:bodyPr/>
          <a:lstStyle/>
          <a:p>
            <a:fld id="{84542372-3397-D549-9C48-F68C403C2B80}" type="slidenum">
              <a:rPr lang="en-US" smtClean="0"/>
              <a:pPr/>
              <a:t>29</a:t>
            </a:fld>
            <a:endParaRPr lang="en-US"/>
          </a:p>
        </p:txBody>
      </p:sp>
    </p:spTree>
    <p:extLst>
      <p:ext uri="{BB962C8B-B14F-4D97-AF65-F5344CB8AC3E}">
        <p14:creationId xmlns:p14="http://schemas.microsoft.com/office/powerpoint/2010/main" xmlns="" val="4121526487"/>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kaidrės vaizdo vietos rezervavimo ženklas 1"/>
          <p:cNvSpPr>
            <a:spLocks noGrp="1" noRot="1" noChangeAspect="1"/>
          </p:cNvSpPr>
          <p:nvPr>
            <p:ph type="sldImg"/>
          </p:nvPr>
        </p:nvSpPr>
        <p:spPr/>
      </p:sp>
      <p:sp>
        <p:nvSpPr>
          <p:cNvPr id="3" name="Pastabų vietos rezervavimo ženklas 2"/>
          <p:cNvSpPr>
            <a:spLocks noGrp="1"/>
          </p:cNvSpPr>
          <p:nvPr>
            <p:ph type="body" idx="1"/>
          </p:nvPr>
        </p:nvSpPr>
        <p:spPr/>
        <p:txBody>
          <a:bodyPr/>
          <a:lstStyle/>
          <a:p>
            <a:endParaRPr lang="lt-LT"/>
          </a:p>
        </p:txBody>
      </p:sp>
      <p:sp>
        <p:nvSpPr>
          <p:cNvPr id="4" name="Skaidrės numerio vietos rezervavimo ženklas 3"/>
          <p:cNvSpPr>
            <a:spLocks noGrp="1"/>
          </p:cNvSpPr>
          <p:nvPr>
            <p:ph type="sldNum" sz="quarter" idx="10"/>
          </p:nvPr>
        </p:nvSpPr>
        <p:spPr/>
        <p:txBody>
          <a:bodyPr/>
          <a:lstStyle/>
          <a:p>
            <a:fld id="{84542372-3397-D549-9C48-F68C403C2B80}" type="slidenum">
              <a:rPr lang="en-US" smtClean="0"/>
              <a:pPr/>
              <a:t>30</a:t>
            </a:fld>
            <a:endParaRPr lang="en-US"/>
          </a:p>
        </p:txBody>
      </p:sp>
    </p:spTree>
    <p:extLst>
      <p:ext uri="{BB962C8B-B14F-4D97-AF65-F5344CB8AC3E}">
        <p14:creationId xmlns:p14="http://schemas.microsoft.com/office/powerpoint/2010/main" xmlns="" val="161558384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defTabSz="914400" eaLnBrk="1" fontAlgn="auto" latinLnBrk="0" hangingPunct="1">
              <a:lnSpc>
                <a:spcPct val="100000"/>
              </a:lnSpc>
              <a:spcBef>
                <a:spcPts val="0"/>
              </a:spcBef>
              <a:spcAft>
                <a:spcPts val="0"/>
              </a:spcAft>
              <a:buClrTx/>
              <a:buSzTx/>
              <a:buFontTx/>
              <a:buNone/>
              <a:tabLst/>
              <a:defRPr/>
            </a:pPr>
            <a:fld id="{84542372-3397-D549-9C48-F68C403C2B80}" type="slidenum">
              <a:rPr kumimoji="0" lang="en-US" sz="1800" b="0" i="0" u="none" strike="noStrike" kern="0" cap="none" spc="0" normalizeH="0" baseline="0" noProof="0" smtClean="0">
                <a:ln>
                  <a:noFill/>
                </a:ln>
                <a:solidFill>
                  <a:sysClr val="windowText" lastClr="000000"/>
                </a:solidFill>
                <a:effectLst/>
                <a:uLnTx/>
                <a:uFillTx/>
              </a:rPr>
              <a:pPr marL="0" marR="0" lvl="0" indent="0" defTabSz="914400" eaLnBrk="1" fontAlgn="auto" latinLnBrk="0" hangingPunct="1">
                <a:lnSpc>
                  <a:spcPct val="100000"/>
                </a:lnSpc>
                <a:spcBef>
                  <a:spcPts val="0"/>
                </a:spcBef>
                <a:spcAft>
                  <a:spcPts val="0"/>
                </a:spcAft>
                <a:buClrTx/>
                <a:buSzTx/>
                <a:buFontTx/>
                <a:buNone/>
                <a:tabLst/>
                <a:defRPr/>
              </a:pPr>
              <a:t>3</a:t>
            </a:fld>
            <a:endParaRPr kumimoji="0" lang="en-US" sz="1800" b="0" i="0" u="none" strike="noStrike" kern="0" cap="none" spc="0" normalizeH="0" baseline="0" noProof="0">
              <a:ln>
                <a:noFill/>
              </a:ln>
              <a:solidFill>
                <a:sysClr val="windowText" lastClr="000000"/>
              </a:solidFill>
              <a:effectLst/>
              <a:uLnTx/>
              <a:uFillTx/>
            </a:endParaRPr>
          </a:p>
        </p:txBody>
      </p:sp>
    </p:spTree>
    <p:extLst>
      <p:ext uri="{BB962C8B-B14F-4D97-AF65-F5344CB8AC3E}">
        <p14:creationId xmlns:p14="http://schemas.microsoft.com/office/powerpoint/2010/main" xmlns="" val="123743205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kaidrės vaizdo vietos rezervavimo ženklas 1"/>
          <p:cNvSpPr>
            <a:spLocks noGrp="1" noRot="1" noChangeAspect="1"/>
          </p:cNvSpPr>
          <p:nvPr>
            <p:ph type="sldImg"/>
          </p:nvPr>
        </p:nvSpPr>
        <p:spPr/>
      </p:sp>
      <p:sp>
        <p:nvSpPr>
          <p:cNvPr id="3" name="Pastabų vietos rezervavimo ženklas 2"/>
          <p:cNvSpPr>
            <a:spLocks noGrp="1"/>
          </p:cNvSpPr>
          <p:nvPr>
            <p:ph type="body" idx="1"/>
          </p:nvPr>
        </p:nvSpPr>
        <p:spPr/>
        <p:txBody>
          <a:bodyPr/>
          <a:lstStyle/>
          <a:p>
            <a:r>
              <a:rPr lang="lt-LT" sz="1200" b="0" i="0" u="none" strike="noStrike" baseline="0" dirty="0">
                <a:solidFill>
                  <a:srgbClr val="000000"/>
                </a:solidFill>
                <a:latin typeface="Bliss Pro Light" panose="02010006030000020004" pitchFamily="50" charset="0"/>
              </a:rPr>
              <a:t>Pacientų autonomija yra etinis principas, kuriuo grindžiama asmens teisė svarstyti ir priimti informuotus sprendimus kylančius iš objektyvaus, atidaus ir rūpestingo apsvarstymo. Be asmens autonomijos principo įgyvendinimo nėra galimas kitų pacientų teisių taikymas, nes šis principas būtent ir yra jų išraiška. </a:t>
            </a:r>
          </a:p>
          <a:p>
            <a:endParaRPr lang="lt-LT" sz="1200" b="0" i="0" u="none" strike="noStrike" baseline="0" dirty="0">
              <a:solidFill>
                <a:srgbClr val="000000"/>
              </a:solidFill>
              <a:latin typeface="Bliss Pro Light" panose="02010006030000020004" pitchFamily="50" charset="0"/>
            </a:endParaRPr>
          </a:p>
          <a:p>
            <a:r>
              <a:rPr lang="lt-LT" i="0" dirty="0">
                <a:latin typeface="Bliss Pro Light" panose="02010006030000020004" pitchFamily="50" charset="0"/>
              </a:rPr>
              <a:t>Paternalistinis sveikatos priežiūros specialisto požiūris į pacientą apriboja paciento laisvę</a:t>
            </a:r>
            <a:r>
              <a:rPr lang="lt-LT" i="0" baseline="0" dirty="0">
                <a:latin typeface="Bliss Pro Light" panose="02010006030000020004" pitchFamily="50" charset="0"/>
              </a:rPr>
              <a:t> - </a:t>
            </a:r>
            <a:r>
              <a:rPr lang="lt-LT" i="0" dirty="0">
                <a:latin typeface="Bliss Pro Light" panose="02010006030000020004" pitchFamily="50" charset="0"/>
              </a:rPr>
              <a:t>pacientas negali būti aktyviu ir lygiaverčiu sveikatos priežiūros proceso dalyviu, priimti laisvus, informuotus sprendimus. Tuo pačiu tai reiškia,</a:t>
            </a:r>
            <a:r>
              <a:rPr lang="lt-LT" i="0" baseline="0" dirty="0">
                <a:latin typeface="Bliss Pro Light" panose="02010006030000020004" pitchFamily="50" charset="0"/>
              </a:rPr>
              <a:t> kad turi būti nuolatinis ryšys su pacientu. Tai ypač svarbu Lietuvoje, kai gydymą dažniausiai lemia, deja, valdžios institucijų sprendimai, bet ne gydymo galimybės. E. sveikatos, racionalaus lėšų vartojimo, griežtų gydymo sutarimų laikmečiu neretai svarbiau popierinis gydymo standartas, o ne klinicisto ilgametė patirtis, naujausios gydymo technologijos bei paciento ir gydytojo sutarimas kontroliuoti ligą. </a:t>
            </a:r>
            <a:endParaRPr lang="en-GB" i="0" dirty="0">
              <a:latin typeface="Bliss Pro Light" panose="02010006030000020004" pitchFamily="50" charset="0"/>
            </a:endParaRPr>
          </a:p>
        </p:txBody>
      </p:sp>
      <p:sp>
        <p:nvSpPr>
          <p:cNvPr id="4" name="Skaidrės numerio vietos rezervavimo ženklas 3"/>
          <p:cNvSpPr>
            <a:spLocks noGrp="1"/>
          </p:cNvSpPr>
          <p:nvPr>
            <p:ph type="sldNum" sz="quarter" idx="10"/>
          </p:nvPr>
        </p:nvSpPr>
        <p:spPr/>
        <p:txBody>
          <a:bodyPr/>
          <a:lstStyle/>
          <a:p>
            <a:fld id="{84542372-3397-D549-9C48-F68C403C2B80}" type="slidenum">
              <a:rPr lang="en-US" smtClean="0"/>
              <a:pPr/>
              <a:t>4</a:t>
            </a:fld>
            <a:endParaRPr lang="en-US"/>
          </a:p>
        </p:txBody>
      </p:sp>
    </p:spTree>
    <p:extLst>
      <p:ext uri="{BB962C8B-B14F-4D97-AF65-F5344CB8AC3E}">
        <p14:creationId xmlns:p14="http://schemas.microsoft.com/office/powerpoint/2010/main" xmlns="" val="347630736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4542372-3397-D549-9C48-F68C403C2B80}" type="slidenum">
              <a:rPr lang="en-US" smtClean="0"/>
              <a:pPr/>
              <a:t>5</a:t>
            </a:fld>
            <a:endParaRPr lang="en-US"/>
          </a:p>
        </p:txBody>
      </p:sp>
    </p:spTree>
    <p:extLst>
      <p:ext uri="{BB962C8B-B14F-4D97-AF65-F5344CB8AC3E}">
        <p14:creationId xmlns:p14="http://schemas.microsoft.com/office/powerpoint/2010/main" xmlns="" val="250299000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endParaRPr lang="lt-LT" sz="1200" dirty="0">
              <a:latin typeface="Bliss Pro Light" panose="02010006030000020004" pitchFamily="50" charset="0"/>
            </a:endParaRPr>
          </a:p>
          <a:p>
            <a:endParaRPr lang="en-US" dirty="0"/>
          </a:p>
        </p:txBody>
      </p:sp>
      <p:sp>
        <p:nvSpPr>
          <p:cNvPr id="4" name="Slide Number Placeholder 3"/>
          <p:cNvSpPr>
            <a:spLocks noGrp="1"/>
          </p:cNvSpPr>
          <p:nvPr>
            <p:ph type="sldNum" sz="quarter" idx="10"/>
          </p:nvPr>
        </p:nvSpPr>
        <p:spPr/>
        <p:txBody>
          <a:bodyPr/>
          <a:lstStyle/>
          <a:p>
            <a:fld id="{84542372-3397-D549-9C48-F68C403C2B80}" type="slidenum">
              <a:rPr lang="en-US" smtClean="0"/>
              <a:pPr/>
              <a:t>6</a:t>
            </a:fld>
            <a:endParaRPr lang="en-US"/>
          </a:p>
        </p:txBody>
      </p:sp>
    </p:spTree>
    <p:extLst>
      <p:ext uri="{BB962C8B-B14F-4D97-AF65-F5344CB8AC3E}">
        <p14:creationId xmlns:p14="http://schemas.microsoft.com/office/powerpoint/2010/main" xmlns="" val="200203107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lt-LT" dirty="0">
                <a:latin typeface="Bliss Pro Light" panose="02010006030000020004" pitchFamily="50" charset="0"/>
              </a:rPr>
              <a:t>2013</a:t>
            </a:r>
            <a:r>
              <a:rPr lang="lt-LT" baseline="0" dirty="0">
                <a:latin typeface="Bliss Pro Light" panose="02010006030000020004" pitchFamily="50" charset="0"/>
              </a:rPr>
              <a:t> m. </a:t>
            </a:r>
            <a:r>
              <a:rPr lang="lt-LT" dirty="0">
                <a:latin typeface="Bliss Pro Light" panose="02010006030000020004" pitchFamily="50" charset="0"/>
              </a:rPr>
              <a:t>Konstitucinis Teismas (KT) paskelbė nutartį dėl socialinio draudimo įstatymo, kuriame apgynė pacientų pasirinkimo teisę rinktis gydymo įstaigą ir gydytoją. KT nutartyje aiškiai pasakoma, kad piliečio pasirinkimo principas yra užtvirtintas Konstitucijos. Piliečiai gali laisvai rinktis gydymo įstaigą, gydytoją, kur jam būtų suteiktos kokybiškos medicininės paslaugos, neatsižvelgiant į tai, ar ji privati, ar valstybinė, ir turi teisę gauti finansavimą iš ligonių kasų. </a:t>
            </a:r>
          </a:p>
          <a:p>
            <a:endParaRPr lang="lt-LT" dirty="0">
              <a:latin typeface="Bliss Pro Light" panose="02010006030000020004" pitchFamily="50" charset="0"/>
            </a:endParaRPr>
          </a:p>
          <a:p>
            <a:r>
              <a:rPr lang="lt-LT" dirty="0">
                <a:latin typeface="Bliss Pro Light" panose="02010006030000020004" pitchFamily="50" charset="0"/>
              </a:rPr>
              <a:t>Pacientui</a:t>
            </a:r>
            <a:r>
              <a:rPr lang="lt-LT" baseline="0" dirty="0">
                <a:latin typeface="Bliss Pro Light" panose="02010006030000020004" pitchFamily="50" charset="0"/>
              </a:rPr>
              <a:t> įgyvendinant teisę pasirinkti SPĮ ir tos pačios profesinės kvalifikacijos specialisto nuomonę, paciento teisė gauti nemokamą sveikatos priežiūrą gali būti ribojama teisės aktų nustatyta tvarka.</a:t>
            </a:r>
          </a:p>
          <a:p>
            <a:endParaRPr lang="lt-LT" baseline="0" dirty="0">
              <a:latin typeface="Bliss Pro Light" panose="02010006030000020004" pitchFamily="50" charset="0"/>
            </a:endParaRPr>
          </a:p>
          <a:p>
            <a:r>
              <a:rPr lang="lt-LT" baseline="0" dirty="0">
                <a:latin typeface="Bliss Pro Light" panose="02010006030000020004" pitchFamily="50" charset="0"/>
              </a:rPr>
              <a:t>Konstitucijoje taip pat įtvirtinta, kad piliečiai turi teisę į nemokamą pirmąją pagalbą, tokią kuri būti gyvybei gelbėti, tačiau neišgali finansuoti visų medicininių paslaugų. Medicinos finansavimas Konstitucijoje yra numatytas atsižvelgiant į valstybės galimybes. Piliečiai, kurie nori gauti paslaugas, kurios nėra finansuojamos iš Privalomojo sveikatos draudimo fondo, turi teisę papildomai susimokėti už paslaugas papildomai.</a:t>
            </a:r>
          </a:p>
          <a:p>
            <a:endParaRPr lang="lt-LT" baseline="0" dirty="0">
              <a:latin typeface="Bliss Pro Light" panose="02010006030000020004" pitchFamily="50" charset="0"/>
            </a:endParaRPr>
          </a:p>
          <a:p>
            <a:r>
              <a:rPr lang="lt-LT" baseline="0" dirty="0">
                <a:latin typeface="Bliss Pro Light" panose="02010006030000020004" pitchFamily="50" charset="0"/>
              </a:rPr>
              <a:t>Asmens sutikimo nereikia – </a:t>
            </a:r>
          </a:p>
          <a:p>
            <a:pPr marL="171450" indent="-171450">
              <a:buFont typeface="Arial" panose="020B0604020202020204" pitchFamily="34" charset="0"/>
              <a:buChar char="•"/>
            </a:pPr>
            <a:r>
              <a:rPr lang="lt-LT" baseline="0" dirty="0">
                <a:latin typeface="Bliss Pro Light" panose="02010006030000020004" pitchFamily="50" charset="0"/>
              </a:rPr>
              <a:t>kai yra priverstinės hospitalizacijos teikimo sąlygos;</a:t>
            </a:r>
          </a:p>
          <a:p>
            <a:pPr marL="171450" indent="-171450">
              <a:buFont typeface="Arial" panose="020B0604020202020204" pitchFamily="34" charset="0"/>
              <a:buChar char="•"/>
            </a:pPr>
            <a:r>
              <a:rPr lang="lt-LT" baseline="0" dirty="0">
                <a:latin typeface="Bliss Pro Light" panose="02010006030000020004" pitchFamily="50" charset="0"/>
              </a:rPr>
              <a:t>teikiant būtinąją medicinos pagalbą ir negalint gauti jo sutikimo</a:t>
            </a:r>
          </a:p>
          <a:p>
            <a:endParaRPr lang="lt-LT" baseline="0" dirty="0">
              <a:latin typeface="Bliss Pro Light" panose="02010006030000020004" pitchFamily="50" charset="0"/>
            </a:endParaRPr>
          </a:p>
          <a:p>
            <a:endParaRPr lang="lt-LT" dirty="0"/>
          </a:p>
        </p:txBody>
      </p:sp>
      <p:sp>
        <p:nvSpPr>
          <p:cNvPr id="4" name="Slide Number Placeholder 3"/>
          <p:cNvSpPr>
            <a:spLocks noGrp="1"/>
          </p:cNvSpPr>
          <p:nvPr>
            <p:ph type="sldNum" sz="quarter" idx="10"/>
          </p:nvPr>
        </p:nvSpPr>
        <p:spPr/>
        <p:txBody>
          <a:bodyPr/>
          <a:lstStyle/>
          <a:p>
            <a:fld id="{84542372-3397-D549-9C48-F68C403C2B80}" type="slidenum">
              <a:rPr lang="en-US" smtClean="0"/>
              <a:pPr/>
              <a:t>7</a:t>
            </a:fld>
            <a:endParaRPr lang="en-US"/>
          </a:p>
        </p:txBody>
      </p:sp>
    </p:spTree>
    <p:extLst>
      <p:ext uri="{BB962C8B-B14F-4D97-AF65-F5344CB8AC3E}">
        <p14:creationId xmlns:p14="http://schemas.microsoft.com/office/powerpoint/2010/main" xmlns="" val="321004550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lt-LT" baseline="0" dirty="0">
                <a:latin typeface="Bliss Pro Light" panose="02010006030000020004" pitchFamily="50" charset="0"/>
              </a:rPr>
              <a:t>Jeigu pacientas negali protingai vertinti savo interesų ir nėra davęs sutikimo, konfidenciali informacija gali būti teikiama paciento atstovui, sutuoktiniui (partneriui), tėvams(įtėviams) ar pilnamečiams vaikams, tiek kiek reikalinga apsaugoti paciento interesus. </a:t>
            </a:r>
            <a:r>
              <a:rPr lang="lt-LT" sz="1200" kern="1200" dirty="0">
                <a:solidFill>
                  <a:schemeClr val="tx1"/>
                </a:solidFill>
                <a:effectLst/>
                <a:latin typeface="Bliss Pro Light" panose="02010006030000020004" pitchFamily="50" charset="0"/>
                <a:ea typeface="+mn-ea"/>
                <a:cs typeface="+mn-cs"/>
              </a:rPr>
              <a:t>Pacientas turi teisę nurodyti asmenis, kuriems konfidenciali informacija negali būti teikiama. </a:t>
            </a:r>
          </a:p>
          <a:p>
            <a:endParaRPr lang="lt-LT" dirty="0"/>
          </a:p>
        </p:txBody>
      </p:sp>
      <p:sp>
        <p:nvSpPr>
          <p:cNvPr id="4" name="Slide Number Placeholder 3"/>
          <p:cNvSpPr>
            <a:spLocks noGrp="1"/>
          </p:cNvSpPr>
          <p:nvPr>
            <p:ph type="sldNum" sz="quarter" idx="10"/>
          </p:nvPr>
        </p:nvSpPr>
        <p:spPr/>
        <p:txBody>
          <a:bodyPr/>
          <a:lstStyle/>
          <a:p>
            <a:fld id="{84542372-3397-D549-9C48-F68C403C2B80}" type="slidenum">
              <a:rPr lang="en-US" smtClean="0"/>
              <a:pPr/>
              <a:t>8</a:t>
            </a:fld>
            <a:endParaRPr lang="en-US"/>
          </a:p>
        </p:txBody>
      </p:sp>
    </p:spTree>
    <p:extLst>
      <p:ext uri="{BB962C8B-B14F-4D97-AF65-F5344CB8AC3E}">
        <p14:creationId xmlns:p14="http://schemas.microsoft.com/office/powerpoint/2010/main" xmlns="" val="320716237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lt-LT" dirty="0">
                <a:latin typeface="Bliss Pro Light" panose="02010006030000020004" pitchFamily="50" charset="0"/>
              </a:rPr>
              <a:t>Informacija</a:t>
            </a:r>
            <a:r>
              <a:rPr lang="lt-LT" baseline="0" dirty="0">
                <a:latin typeface="Bliss Pro Light" panose="02010006030000020004" pitchFamily="50" charset="0"/>
              </a:rPr>
              <a:t> apie sveikatos būklę gydytojas turi pateikti atsižvelgdamas į paciento amžių, sveikatos būklę, jam supaprastinta forma, paaiškindamas specialius medicinos terminus.</a:t>
            </a:r>
          </a:p>
          <a:p>
            <a:r>
              <a:rPr lang="lt-LT" baseline="0" dirty="0">
                <a:latin typeface="Bliss Pro Light" panose="02010006030000020004" pitchFamily="50" charset="0"/>
              </a:rPr>
              <a:t>Ribojimas - tokiu atveju, SPĮ toks sprendimas ir jo motyvai turi būti pažymėti medicinos dokumentuose bei informacija pateikiama paciento atstovui.</a:t>
            </a:r>
          </a:p>
          <a:p>
            <a:r>
              <a:rPr lang="lt-LT" dirty="0">
                <a:latin typeface="Bliss Pro Light" panose="02010006030000020004" pitchFamily="50" charset="0"/>
              </a:rPr>
              <a:t>Teisė nežinoti ribojama,</a:t>
            </a:r>
            <a:r>
              <a:rPr lang="lt-LT" baseline="0" dirty="0">
                <a:latin typeface="Bliss Pro Light" panose="02010006030000020004" pitchFamily="50" charset="0"/>
              </a:rPr>
              <a:t> jeigu dėl atsisakymo gauti informaciją kiltų žalingų padarinių pacientui ar kitiems asmenims.</a:t>
            </a:r>
            <a:endParaRPr lang="lt-LT" dirty="0">
              <a:latin typeface="Bliss Pro Light" panose="02010006030000020004" pitchFamily="50" charset="0"/>
            </a:endParaRPr>
          </a:p>
        </p:txBody>
      </p:sp>
      <p:sp>
        <p:nvSpPr>
          <p:cNvPr id="4" name="Slide Number Placeholder 3"/>
          <p:cNvSpPr>
            <a:spLocks noGrp="1"/>
          </p:cNvSpPr>
          <p:nvPr>
            <p:ph type="sldNum" sz="quarter" idx="10"/>
          </p:nvPr>
        </p:nvSpPr>
        <p:spPr/>
        <p:txBody>
          <a:bodyPr/>
          <a:lstStyle/>
          <a:p>
            <a:fld id="{84542372-3397-D549-9C48-F68C403C2B80}" type="slidenum">
              <a:rPr lang="en-US" smtClean="0"/>
              <a:pPr/>
              <a:t>9</a:t>
            </a:fld>
            <a:endParaRPr lang="en-US"/>
          </a:p>
        </p:txBody>
      </p:sp>
    </p:spTree>
    <p:extLst>
      <p:ext uri="{BB962C8B-B14F-4D97-AF65-F5344CB8AC3E}">
        <p14:creationId xmlns:p14="http://schemas.microsoft.com/office/powerpoint/2010/main" xmlns="" val="179824372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a:xfrm>
            <a:off x="457200" y="6356350"/>
            <a:ext cx="1109376" cy="365125"/>
          </a:xfrm>
          <a:prstGeom prst="rect">
            <a:avLst/>
          </a:prstGeom>
        </p:spPr>
        <p:txBody>
          <a:bodyPr/>
          <a:lstStyle/>
          <a:p>
            <a:fld id="{6644A9A5-4D00-2D4E-87B7-F0000E7B1E47}" type="datetime1">
              <a:rPr lang="lt-LT" smtClean="0"/>
              <a:pPr/>
              <a:t>2016.05.01</a:t>
            </a:fld>
            <a:endParaRPr lang="en-US"/>
          </a:p>
        </p:txBody>
      </p:sp>
      <p:sp>
        <p:nvSpPr>
          <p:cNvPr id="6" name="Slide Number Placeholder 5"/>
          <p:cNvSpPr>
            <a:spLocks noGrp="1"/>
          </p:cNvSpPr>
          <p:nvPr>
            <p:ph type="sldNum" sz="quarter" idx="12"/>
          </p:nvPr>
        </p:nvSpPr>
        <p:spPr/>
        <p:txBody>
          <a:bodyPr/>
          <a:lstStyle/>
          <a:p>
            <a:fld id="{8608FC2A-8DBD-DC4E-9E1E-3C897F1B3D5D}" type="slidenum">
              <a:rPr lang="en-US" smtClean="0"/>
              <a:pPr/>
              <a:t>‹#›</a:t>
            </a:fld>
            <a:endParaRPr lang="en-US"/>
          </a:p>
        </p:txBody>
      </p:sp>
    </p:spTree>
    <p:extLst>
      <p:ext uri="{BB962C8B-B14F-4D97-AF65-F5344CB8AC3E}">
        <p14:creationId xmlns:p14="http://schemas.microsoft.com/office/powerpoint/2010/main" xmlns="" val="191472584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457200" y="6356350"/>
            <a:ext cx="1109376" cy="365125"/>
          </a:xfrm>
          <a:prstGeom prst="rect">
            <a:avLst/>
          </a:prstGeom>
        </p:spPr>
        <p:txBody>
          <a:bodyPr/>
          <a:lstStyle/>
          <a:p>
            <a:fld id="{007DA99C-0F04-B14E-8C26-3F4090C5AC8F}" type="datetime1">
              <a:rPr lang="lt-LT" smtClean="0"/>
              <a:pPr/>
              <a:t>2016.05.01</a:t>
            </a:fld>
            <a:endParaRPr lang="en-US"/>
          </a:p>
        </p:txBody>
      </p:sp>
      <p:sp>
        <p:nvSpPr>
          <p:cNvPr id="5" name="Footer Placeholder 4"/>
          <p:cNvSpPr>
            <a:spLocks noGrp="1"/>
          </p:cNvSpPr>
          <p:nvPr>
            <p:ph type="ftr" sz="quarter" idx="11"/>
          </p:nvPr>
        </p:nvSpPr>
        <p:spPr/>
        <p:txBody>
          <a:bodyPr/>
          <a:lstStyle/>
          <a:p>
            <a:r>
              <a:rPr lang="en-US"/>
              <a:t>ADVOKATĖS RŪTOS PUMPUTIENĖS KONTORA      </a:t>
            </a:r>
          </a:p>
        </p:txBody>
      </p:sp>
      <p:sp>
        <p:nvSpPr>
          <p:cNvPr id="6" name="Slide Number Placeholder 5"/>
          <p:cNvSpPr>
            <a:spLocks noGrp="1"/>
          </p:cNvSpPr>
          <p:nvPr>
            <p:ph type="sldNum" sz="quarter" idx="12"/>
          </p:nvPr>
        </p:nvSpPr>
        <p:spPr/>
        <p:txBody>
          <a:bodyPr/>
          <a:lstStyle/>
          <a:p>
            <a:fld id="{8608FC2A-8DBD-DC4E-9E1E-3C897F1B3D5D}" type="slidenum">
              <a:rPr lang="en-US" smtClean="0"/>
              <a:pPr/>
              <a:t>‹#›</a:t>
            </a:fld>
            <a:endParaRPr lang="en-US"/>
          </a:p>
        </p:txBody>
      </p:sp>
    </p:spTree>
    <p:extLst>
      <p:ext uri="{BB962C8B-B14F-4D97-AF65-F5344CB8AC3E}">
        <p14:creationId xmlns:p14="http://schemas.microsoft.com/office/powerpoint/2010/main" xmlns="" val="368421852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457200" y="6356350"/>
            <a:ext cx="1109376" cy="365125"/>
          </a:xfrm>
          <a:prstGeom prst="rect">
            <a:avLst/>
          </a:prstGeom>
        </p:spPr>
        <p:txBody>
          <a:bodyPr/>
          <a:lstStyle/>
          <a:p>
            <a:fld id="{69790AB0-6AFC-FD4B-B2CD-F9A7E816DA9A}" type="datetime1">
              <a:rPr lang="lt-LT" smtClean="0"/>
              <a:pPr/>
              <a:t>2016.05.01</a:t>
            </a:fld>
            <a:endParaRPr lang="en-US"/>
          </a:p>
        </p:txBody>
      </p:sp>
      <p:sp>
        <p:nvSpPr>
          <p:cNvPr id="5" name="Footer Placeholder 4"/>
          <p:cNvSpPr>
            <a:spLocks noGrp="1"/>
          </p:cNvSpPr>
          <p:nvPr>
            <p:ph type="ftr" sz="quarter" idx="11"/>
          </p:nvPr>
        </p:nvSpPr>
        <p:spPr/>
        <p:txBody>
          <a:bodyPr/>
          <a:lstStyle/>
          <a:p>
            <a:r>
              <a:rPr lang="en-US"/>
              <a:t>ADVOKATĖS RŪTOS PUMPUTIENĖS KONTORA      </a:t>
            </a:r>
          </a:p>
        </p:txBody>
      </p:sp>
      <p:sp>
        <p:nvSpPr>
          <p:cNvPr id="6" name="Slide Number Placeholder 5"/>
          <p:cNvSpPr>
            <a:spLocks noGrp="1"/>
          </p:cNvSpPr>
          <p:nvPr>
            <p:ph type="sldNum" sz="quarter" idx="12"/>
          </p:nvPr>
        </p:nvSpPr>
        <p:spPr/>
        <p:txBody>
          <a:bodyPr/>
          <a:lstStyle/>
          <a:p>
            <a:fld id="{8608FC2A-8DBD-DC4E-9E1E-3C897F1B3D5D}" type="slidenum">
              <a:rPr lang="en-US" smtClean="0"/>
              <a:pPr/>
              <a:t>‹#›</a:t>
            </a:fld>
            <a:endParaRPr lang="en-US"/>
          </a:p>
        </p:txBody>
      </p:sp>
    </p:spTree>
    <p:extLst>
      <p:ext uri="{BB962C8B-B14F-4D97-AF65-F5344CB8AC3E}">
        <p14:creationId xmlns:p14="http://schemas.microsoft.com/office/powerpoint/2010/main" xmlns="" val="136128069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900" b="0" i="0">
                <a:latin typeface="Bliss Pro Regular"/>
                <a:cs typeface="Bliss Pro Regular"/>
              </a:defRPr>
            </a:lvl1pPr>
          </a:lstStyle>
          <a:p>
            <a:r>
              <a:rPr lang="en-US" dirty="0"/>
              <a:t>Click to edit Master title style</a:t>
            </a:r>
          </a:p>
        </p:txBody>
      </p:sp>
      <p:sp>
        <p:nvSpPr>
          <p:cNvPr id="3" name="Content Placeholder 2"/>
          <p:cNvSpPr>
            <a:spLocks noGrp="1"/>
          </p:cNvSpPr>
          <p:nvPr>
            <p:ph idx="1"/>
          </p:nvPr>
        </p:nvSpPr>
        <p:spPr/>
        <p:txBody>
          <a:bodyPr/>
          <a:lstStyle>
            <a:lvl1pPr>
              <a:defRPr sz="3600" b="0" i="0">
                <a:latin typeface="Bliss Pro Regular"/>
                <a:cs typeface="Bliss Pro Regular"/>
              </a:defRPr>
            </a:lvl1pPr>
            <a:lvl2pPr>
              <a:defRPr sz="2800" b="0" i="0">
                <a:latin typeface="Bliss Pro Regular"/>
                <a:cs typeface="Bliss Pro Regular"/>
              </a:defRPr>
            </a:lvl2pPr>
            <a:lvl3pPr>
              <a:defRPr sz="2000" b="0" i="0">
                <a:latin typeface="Bliss Pro Regular"/>
                <a:cs typeface="Bliss Pro Regular"/>
              </a:defRPr>
            </a:lvl3pPr>
            <a:lvl4pPr>
              <a:defRPr sz="1600" b="0" i="0">
                <a:latin typeface="Bliss Pro Regular"/>
                <a:cs typeface="Bliss Pro Regular"/>
              </a:defRPr>
            </a:lvl4pPr>
            <a:lvl5pPr>
              <a:defRPr sz="1200" b="0" i="0">
                <a:latin typeface="Bliss Pro Regular"/>
                <a:cs typeface="Bliss Pro Regular"/>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a:xfrm>
            <a:off x="457200" y="6356350"/>
            <a:ext cx="1109376" cy="365125"/>
          </a:xfrm>
          <a:prstGeom prst="rect">
            <a:avLst/>
          </a:prstGeom>
        </p:spPr>
        <p:txBody>
          <a:bodyPr/>
          <a:lstStyle/>
          <a:p>
            <a:fld id="{ECC361CD-BE46-4648-B080-D571D150E09F}" type="datetime1">
              <a:rPr lang="lt-LT" smtClean="0"/>
              <a:pPr/>
              <a:t>2016.05.01</a:t>
            </a:fld>
            <a:endParaRPr lang="en-US"/>
          </a:p>
        </p:txBody>
      </p:sp>
      <p:sp>
        <p:nvSpPr>
          <p:cNvPr id="5" name="Footer Placeholder 4"/>
          <p:cNvSpPr>
            <a:spLocks noGrp="1"/>
          </p:cNvSpPr>
          <p:nvPr>
            <p:ph type="ftr" sz="quarter" idx="11"/>
          </p:nvPr>
        </p:nvSpPr>
        <p:spPr/>
        <p:txBody>
          <a:bodyPr/>
          <a:lstStyle/>
          <a:p>
            <a:r>
              <a:rPr lang="en-US"/>
              <a:t>ADVOKATĖS RŪTOS PUMPUTIENĖS KONTORA      </a:t>
            </a:r>
            <a:endParaRPr lang="en-US" dirty="0"/>
          </a:p>
        </p:txBody>
      </p:sp>
      <p:sp>
        <p:nvSpPr>
          <p:cNvPr id="6" name="Slide Number Placeholder 5"/>
          <p:cNvSpPr>
            <a:spLocks noGrp="1"/>
          </p:cNvSpPr>
          <p:nvPr>
            <p:ph type="sldNum" sz="quarter" idx="12"/>
          </p:nvPr>
        </p:nvSpPr>
        <p:spPr/>
        <p:txBody>
          <a:bodyPr/>
          <a:lstStyle/>
          <a:p>
            <a:fld id="{8608FC2A-8DBD-DC4E-9E1E-3C897F1B3D5D}" type="slidenum">
              <a:rPr lang="en-US" smtClean="0"/>
              <a:pPr/>
              <a:t>‹#›</a:t>
            </a:fld>
            <a:endParaRPr lang="en-US"/>
          </a:p>
        </p:txBody>
      </p:sp>
    </p:spTree>
    <p:extLst>
      <p:ext uri="{BB962C8B-B14F-4D97-AF65-F5344CB8AC3E}">
        <p14:creationId xmlns:p14="http://schemas.microsoft.com/office/powerpoint/2010/main" xmlns="" val="236952408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a:xfrm>
            <a:off x="457200" y="6356350"/>
            <a:ext cx="1109376" cy="365125"/>
          </a:xfrm>
          <a:prstGeom prst="rect">
            <a:avLst/>
          </a:prstGeom>
        </p:spPr>
        <p:txBody>
          <a:bodyPr/>
          <a:lstStyle/>
          <a:p>
            <a:fld id="{07F8DB32-6289-E649-BCF9-5F41119BC8CF}" type="datetime1">
              <a:rPr lang="lt-LT" smtClean="0"/>
              <a:pPr/>
              <a:t>2016.05.01</a:t>
            </a:fld>
            <a:endParaRPr lang="en-US"/>
          </a:p>
        </p:txBody>
      </p:sp>
      <p:sp>
        <p:nvSpPr>
          <p:cNvPr id="5" name="Footer Placeholder 4"/>
          <p:cNvSpPr>
            <a:spLocks noGrp="1"/>
          </p:cNvSpPr>
          <p:nvPr>
            <p:ph type="ftr" sz="quarter" idx="11"/>
          </p:nvPr>
        </p:nvSpPr>
        <p:spPr/>
        <p:txBody>
          <a:bodyPr/>
          <a:lstStyle/>
          <a:p>
            <a:r>
              <a:rPr lang="en-US"/>
              <a:t>ADVOKATĖS RŪTOS PUMPUTIENĖS KONTORA      </a:t>
            </a:r>
          </a:p>
        </p:txBody>
      </p:sp>
      <p:sp>
        <p:nvSpPr>
          <p:cNvPr id="6" name="Slide Number Placeholder 5"/>
          <p:cNvSpPr>
            <a:spLocks noGrp="1"/>
          </p:cNvSpPr>
          <p:nvPr>
            <p:ph type="sldNum" sz="quarter" idx="12"/>
          </p:nvPr>
        </p:nvSpPr>
        <p:spPr/>
        <p:txBody>
          <a:bodyPr/>
          <a:lstStyle/>
          <a:p>
            <a:fld id="{8608FC2A-8DBD-DC4E-9E1E-3C897F1B3D5D}" type="slidenum">
              <a:rPr lang="en-US" smtClean="0"/>
              <a:pPr/>
              <a:t>‹#›</a:t>
            </a:fld>
            <a:endParaRPr lang="en-US"/>
          </a:p>
        </p:txBody>
      </p:sp>
    </p:spTree>
    <p:extLst>
      <p:ext uri="{BB962C8B-B14F-4D97-AF65-F5344CB8AC3E}">
        <p14:creationId xmlns:p14="http://schemas.microsoft.com/office/powerpoint/2010/main" xmlns="" val="367347048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a:xfrm>
            <a:off x="457200" y="6356350"/>
            <a:ext cx="1109376" cy="365125"/>
          </a:xfrm>
          <a:prstGeom prst="rect">
            <a:avLst/>
          </a:prstGeom>
        </p:spPr>
        <p:txBody>
          <a:bodyPr/>
          <a:lstStyle/>
          <a:p>
            <a:fld id="{B6C4F138-5DF9-4942-B055-4676F97DB26D}" type="datetime1">
              <a:rPr lang="lt-LT" smtClean="0"/>
              <a:pPr/>
              <a:t>2016.05.01</a:t>
            </a:fld>
            <a:endParaRPr lang="en-US"/>
          </a:p>
        </p:txBody>
      </p:sp>
      <p:sp>
        <p:nvSpPr>
          <p:cNvPr id="6" name="Footer Placeholder 5"/>
          <p:cNvSpPr>
            <a:spLocks noGrp="1"/>
          </p:cNvSpPr>
          <p:nvPr>
            <p:ph type="ftr" sz="quarter" idx="11"/>
          </p:nvPr>
        </p:nvSpPr>
        <p:spPr/>
        <p:txBody>
          <a:bodyPr/>
          <a:lstStyle/>
          <a:p>
            <a:r>
              <a:rPr lang="en-US"/>
              <a:t>ADVOKATĖS RŪTOS PUMPUTIENĖS KONTORA      </a:t>
            </a:r>
          </a:p>
        </p:txBody>
      </p:sp>
      <p:sp>
        <p:nvSpPr>
          <p:cNvPr id="7" name="Slide Number Placeholder 6"/>
          <p:cNvSpPr>
            <a:spLocks noGrp="1"/>
          </p:cNvSpPr>
          <p:nvPr>
            <p:ph type="sldNum" sz="quarter" idx="12"/>
          </p:nvPr>
        </p:nvSpPr>
        <p:spPr/>
        <p:txBody>
          <a:bodyPr/>
          <a:lstStyle/>
          <a:p>
            <a:fld id="{8608FC2A-8DBD-DC4E-9E1E-3C897F1B3D5D}" type="slidenum">
              <a:rPr lang="en-US" smtClean="0"/>
              <a:pPr/>
              <a:t>‹#›</a:t>
            </a:fld>
            <a:endParaRPr lang="en-US"/>
          </a:p>
        </p:txBody>
      </p:sp>
    </p:spTree>
    <p:extLst>
      <p:ext uri="{BB962C8B-B14F-4D97-AF65-F5344CB8AC3E}">
        <p14:creationId xmlns:p14="http://schemas.microsoft.com/office/powerpoint/2010/main" xmlns="" val="290787936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a:xfrm>
            <a:off x="457200" y="6356350"/>
            <a:ext cx="1109376" cy="365125"/>
          </a:xfrm>
          <a:prstGeom prst="rect">
            <a:avLst/>
          </a:prstGeom>
        </p:spPr>
        <p:txBody>
          <a:bodyPr/>
          <a:lstStyle/>
          <a:p>
            <a:fld id="{D3860E35-C9DC-A740-AB8F-807858EB99DC}" type="datetime1">
              <a:rPr lang="lt-LT" smtClean="0"/>
              <a:pPr/>
              <a:t>2016.05.01</a:t>
            </a:fld>
            <a:endParaRPr lang="en-US"/>
          </a:p>
        </p:txBody>
      </p:sp>
      <p:sp>
        <p:nvSpPr>
          <p:cNvPr id="8" name="Footer Placeholder 7"/>
          <p:cNvSpPr>
            <a:spLocks noGrp="1"/>
          </p:cNvSpPr>
          <p:nvPr>
            <p:ph type="ftr" sz="quarter" idx="11"/>
          </p:nvPr>
        </p:nvSpPr>
        <p:spPr/>
        <p:txBody>
          <a:bodyPr/>
          <a:lstStyle/>
          <a:p>
            <a:r>
              <a:rPr lang="en-US"/>
              <a:t>ADVOKATĖS RŪTOS PUMPUTIENĖS KONTORA      </a:t>
            </a:r>
          </a:p>
        </p:txBody>
      </p:sp>
      <p:sp>
        <p:nvSpPr>
          <p:cNvPr id="9" name="Slide Number Placeholder 8"/>
          <p:cNvSpPr>
            <a:spLocks noGrp="1"/>
          </p:cNvSpPr>
          <p:nvPr>
            <p:ph type="sldNum" sz="quarter" idx="12"/>
          </p:nvPr>
        </p:nvSpPr>
        <p:spPr/>
        <p:txBody>
          <a:bodyPr/>
          <a:lstStyle/>
          <a:p>
            <a:fld id="{8608FC2A-8DBD-DC4E-9E1E-3C897F1B3D5D}" type="slidenum">
              <a:rPr lang="en-US" smtClean="0"/>
              <a:pPr/>
              <a:t>‹#›</a:t>
            </a:fld>
            <a:endParaRPr lang="en-US"/>
          </a:p>
        </p:txBody>
      </p:sp>
    </p:spTree>
    <p:extLst>
      <p:ext uri="{BB962C8B-B14F-4D97-AF65-F5344CB8AC3E}">
        <p14:creationId xmlns:p14="http://schemas.microsoft.com/office/powerpoint/2010/main" xmlns="" val="14603345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a:xfrm>
            <a:off x="457200" y="6356350"/>
            <a:ext cx="1109376" cy="365125"/>
          </a:xfrm>
          <a:prstGeom prst="rect">
            <a:avLst/>
          </a:prstGeom>
        </p:spPr>
        <p:txBody>
          <a:bodyPr/>
          <a:lstStyle/>
          <a:p>
            <a:fld id="{D9EC3A00-FF1D-3C4E-987A-F997BDC1BC3C}" type="datetime1">
              <a:rPr lang="lt-LT" smtClean="0"/>
              <a:pPr/>
              <a:t>2016.05.01</a:t>
            </a:fld>
            <a:endParaRPr lang="en-US"/>
          </a:p>
        </p:txBody>
      </p:sp>
      <p:sp>
        <p:nvSpPr>
          <p:cNvPr id="4" name="Footer Placeholder 3"/>
          <p:cNvSpPr>
            <a:spLocks noGrp="1"/>
          </p:cNvSpPr>
          <p:nvPr>
            <p:ph type="ftr" sz="quarter" idx="11"/>
          </p:nvPr>
        </p:nvSpPr>
        <p:spPr/>
        <p:txBody>
          <a:bodyPr/>
          <a:lstStyle/>
          <a:p>
            <a:r>
              <a:rPr lang="en-US"/>
              <a:t>ADVOKATĖS RŪTOS PUMPUTIENĖS KONTORA      </a:t>
            </a:r>
          </a:p>
        </p:txBody>
      </p:sp>
      <p:sp>
        <p:nvSpPr>
          <p:cNvPr id="5" name="Slide Number Placeholder 4"/>
          <p:cNvSpPr>
            <a:spLocks noGrp="1"/>
          </p:cNvSpPr>
          <p:nvPr>
            <p:ph type="sldNum" sz="quarter" idx="12"/>
          </p:nvPr>
        </p:nvSpPr>
        <p:spPr/>
        <p:txBody>
          <a:bodyPr/>
          <a:lstStyle/>
          <a:p>
            <a:fld id="{8608FC2A-8DBD-DC4E-9E1E-3C897F1B3D5D}" type="slidenum">
              <a:rPr lang="en-US" smtClean="0"/>
              <a:pPr/>
              <a:t>‹#›</a:t>
            </a:fld>
            <a:endParaRPr lang="en-US"/>
          </a:p>
        </p:txBody>
      </p:sp>
    </p:spTree>
    <p:extLst>
      <p:ext uri="{BB962C8B-B14F-4D97-AF65-F5344CB8AC3E}">
        <p14:creationId xmlns:p14="http://schemas.microsoft.com/office/powerpoint/2010/main" xmlns="" val="319951635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57200" y="6356350"/>
            <a:ext cx="1109376" cy="365125"/>
          </a:xfrm>
          <a:prstGeom prst="rect">
            <a:avLst/>
          </a:prstGeom>
        </p:spPr>
        <p:txBody>
          <a:bodyPr/>
          <a:lstStyle/>
          <a:p>
            <a:fld id="{3D662EF6-BE7B-AD4A-92E5-9C7696F6221B}" type="datetime1">
              <a:rPr lang="lt-LT" smtClean="0"/>
              <a:pPr/>
              <a:t>2016.05.01</a:t>
            </a:fld>
            <a:endParaRPr lang="en-US"/>
          </a:p>
        </p:txBody>
      </p:sp>
      <p:sp>
        <p:nvSpPr>
          <p:cNvPr id="3" name="Footer Placeholder 2"/>
          <p:cNvSpPr>
            <a:spLocks noGrp="1"/>
          </p:cNvSpPr>
          <p:nvPr>
            <p:ph type="ftr" sz="quarter" idx="11"/>
          </p:nvPr>
        </p:nvSpPr>
        <p:spPr/>
        <p:txBody>
          <a:bodyPr/>
          <a:lstStyle/>
          <a:p>
            <a:r>
              <a:rPr lang="en-US"/>
              <a:t>ADVOKATĖS RŪTOS PUMPUTIENĖS KONTORA      </a:t>
            </a:r>
          </a:p>
        </p:txBody>
      </p:sp>
      <p:sp>
        <p:nvSpPr>
          <p:cNvPr id="4" name="Slide Number Placeholder 3"/>
          <p:cNvSpPr>
            <a:spLocks noGrp="1"/>
          </p:cNvSpPr>
          <p:nvPr>
            <p:ph type="sldNum" sz="quarter" idx="12"/>
          </p:nvPr>
        </p:nvSpPr>
        <p:spPr/>
        <p:txBody>
          <a:bodyPr/>
          <a:lstStyle/>
          <a:p>
            <a:fld id="{8608FC2A-8DBD-DC4E-9E1E-3C897F1B3D5D}" type="slidenum">
              <a:rPr lang="en-US" smtClean="0"/>
              <a:pPr/>
              <a:t>‹#›</a:t>
            </a:fld>
            <a:endParaRPr lang="en-US"/>
          </a:p>
        </p:txBody>
      </p:sp>
    </p:spTree>
    <p:extLst>
      <p:ext uri="{BB962C8B-B14F-4D97-AF65-F5344CB8AC3E}">
        <p14:creationId xmlns:p14="http://schemas.microsoft.com/office/powerpoint/2010/main" xmlns="" val="16453911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457200" y="6356350"/>
            <a:ext cx="1109376" cy="365125"/>
          </a:xfrm>
          <a:prstGeom prst="rect">
            <a:avLst/>
          </a:prstGeom>
        </p:spPr>
        <p:txBody>
          <a:bodyPr/>
          <a:lstStyle/>
          <a:p>
            <a:fld id="{F34DE36E-B318-C64E-AB86-B961581F18A9}" type="datetime1">
              <a:rPr lang="lt-LT" smtClean="0"/>
              <a:pPr/>
              <a:t>2016.05.01</a:t>
            </a:fld>
            <a:endParaRPr lang="en-US"/>
          </a:p>
        </p:txBody>
      </p:sp>
      <p:sp>
        <p:nvSpPr>
          <p:cNvPr id="6" name="Footer Placeholder 5"/>
          <p:cNvSpPr>
            <a:spLocks noGrp="1"/>
          </p:cNvSpPr>
          <p:nvPr>
            <p:ph type="ftr" sz="quarter" idx="11"/>
          </p:nvPr>
        </p:nvSpPr>
        <p:spPr/>
        <p:txBody>
          <a:bodyPr/>
          <a:lstStyle/>
          <a:p>
            <a:r>
              <a:rPr lang="en-US"/>
              <a:t>ADVOKATĖS RŪTOS PUMPUTIENĖS KONTORA      </a:t>
            </a:r>
          </a:p>
        </p:txBody>
      </p:sp>
      <p:sp>
        <p:nvSpPr>
          <p:cNvPr id="7" name="Slide Number Placeholder 6"/>
          <p:cNvSpPr>
            <a:spLocks noGrp="1"/>
          </p:cNvSpPr>
          <p:nvPr>
            <p:ph type="sldNum" sz="quarter" idx="12"/>
          </p:nvPr>
        </p:nvSpPr>
        <p:spPr/>
        <p:txBody>
          <a:bodyPr/>
          <a:lstStyle/>
          <a:p>
            <a:fld id="{8608FC2A-8DBD-DC4E-9E1E-3C897F1B3D5D}" type="slidenum">
              <a:rPr lang="en-US" smtClean="0"/>
              <a:pPr/>
              <a:t>‹#›</a:t>
            </a:fld>
            <a:endParaRPr lang="en-US"/>
          </a:p>
        </p:txBody>
      </p:sp>
    </p:spTree>
    <p:extLst>
      <p:ext uri="{BB962C8B-B14F-4D97-AF65-F5344CB8AC3E}">
        <p14:creationId xmlns:p14="http://schemas.microsoft.com/office/powerpoint/2010/main" xmlns="" val="186911459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457200" y="6356350"/>
            <a:ext cx="1109376" cy="365125"/>
          </a:xfrm>
          <a:prstGeom prst="rect">
            <a:avLst/>
          </a:prstGeom>
        </p:spPr>
        <p:txBody>
          <a:bodyPr/>
          <a:lstStyle/>
          <a:p>
            <a:fld id="{6B22D42D-1938-FF41-99BA-EAD3F19EDEF1}" type="datetime1">
              <a:rPr lang="lt-LT" smtClean="0"/>
              <a:pPr/>
              <a:t>2016.05.01</a:t>
            </a:fld>
            <a:endParaRPr lang="en-US"/>
          </a:p>
        </p:txBody>
      </p:sp>
      <p:sp>
        <p:nvSpPr>
          <p:cNvPr id="6" name="Footer Placeholder 5"/>
          <p:cNvSpPr>
            <a:spLocks noGrp="1"/>
          </p:cNvSpPr>
          <p:nvPr>
            <p:ph type="ftr" sz="quarter" idx="11"/>
          </p:nvPr>
        </p:nvSpPr>
        <p:spPr/>
        <p:txBody>
          <a:bodyPr/>
          <a:lstStyle/>
          <a:p>
            <a:r>
              <a:rPr lang="en-US"/>
              <a:t>ADVOKATĖS RŪTOS PUMPUTIENĖS KONTORA      </a:t>
            </a:r>
          </a:p>
        </p:txBody>
      </p:sp>
      <p:sp>
        <p:nvSpPr>
          <p:cNvPr id="7" name="Slide Number Placeholder 6"/>
          <p:cNvSpPr>
            <a:spLocks noGrp="1"/>
          </p:cNvSpPr>
          <p:nvPr>
            <p:ph type="sldNum" sz="quarter" idx="12"/>
          </p:nvPr>
        </p:nvSpPr>
        <p:spPr/>
        <p:txBody>
          <a:bodyPr/>
          <a:lstStyle/>
          <a:p>
            <a:fld id="{8608FC2A-8DBD-DC4E-9E1E-3C897F1B3D5D}" type="slidenum">
              <a:rPr lang="en-US" smtClean="0"/>
              <a:pPr/>
              <a:t>‹#›</a:t>
            </a:fld>
            <a:endParaRPr lang="en-US"/>
          </a:p>
        </p:txBody>
      </p:sp>
    </p:spTree>
    <p:extLst>
      <p:ext uri="{BB962C8B-B14F-4D97-AF65-F5344CB8AC3E}">
        <p14:creationId xmlns:p14="http://schemas.microsoft.com/office/powerpoint/2010/main" xmlns="" val="139674124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emf"/><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4" name="Picture 3" descr="kampai.eps"/>
          <p:cNvPicPr>
            <a:picLocks noChangeAspect="1"/>
          </p:cNvPicPr>
          <p:nvPr userDrawn="1"/>
        </p:nvPicPr>
        <p:blipFill>
          <a:blip r:embed="rId13">
            <a:extLst>
              <a:ext uri="{28A0092B-C50C-407E-A947-70E740481C1C}">
                <a14:useLocalDpi xmlns:a14="http://schemas.microsoft.com/office/drawing/2010/main" xmlns="" val="0"/>
              </a:ext>
            </a:extLst>
          </a:blip>
          <a:stretch>
            <a:fillRect/>
          </a:stretch>
        </p:blipFill>
        <p:spPr>
          <a:xfrm>
            <a:off x="177800" y="177800"/>
            <a:ext cx="8788400" cy="6489700"/>
          </a:xfrm>
          <a:prstGeom prst="rect">
            <a:avLst/>
          </a:prstGeom>
        </p:spPr>
      </p:pic>
      <p:sp>
        <p:nvSpPr>
          <p:cNvPr id="6" name="Slide Number Placeholder 5"/>
          <p:cNvSpPr>
            <a:spLocks noGrp="1"/>
          </p:cNvSpPr>
          <p:nvPr>
            <p:ph type="sldNum" sz="quarter" idx="4"/>
          </p:nvPr>
        </p:nvSpPr>
        <p:spPr>
          <a:xfrm>
            <a:off x="7899400" y="6419907"/>
            <a:ext cx="692750" cy="247593"/>
          </a:xfrm>
          <a:prstGeom prst="rect">
            <a:avLst/>
          </a:prstGeom>
        </p:spPr>
        <p:txBody>
          <a:bodyPr vert="horz" wrap="none" lIns="0" tIns="0" rIns="0" bIns="0" rtlCol="0" anchor="b" anchorCtr="0"/>
          <a:lstStyle>
            <a:lvl1pPr algn="r">
              <a:defRPr sz="1200" b="0" i="0">
                <a:solidFill>
                  <a:schemeClr val="tx1">
                    <a:tint val="75000"/>
                  </a:schemeClr>
                </a:solidFill>
                <a:latin typeface="Bliss Pro Light"/>
                <a:cs typeface="Bliss Pro Light"/>
              </a:defRPr>
            </a:lvl1pPr>
          </a:lstStyle>
          <a:p>
            <a:fld id="{50D4048B-7FD4-434A-94A3-DB4C31146F6D}" type="slidenum">
              <a:rPr lang="en-US" smtClean="0"/>
              <a:pPr/>
              <a:t>‹#›</a:t>
            </a:fld>
            <a:endParaRPr lang="en-US" dirty="0"/>
          </a:p>
        </p:txBody>
      </p:sp>
      <p:pic>
        <p:nvPicPr>
          <p:cNvPr id="23" name="Picture 22" descr="RP.jpg"/>
          <p:cNvPicPr>
            <a:picLocks noChangeAspect="1"/>
          </p:cNvPicPr>
          <p:nvPr userDrawn="1"/>
        </p:nvPicPr>
        <p:blipFill>
          <a:blip r:embed="rId14">
            <a:extLst>
              <a:ext uri="{28A0092B-C50C-407E-A947-70E740481C1C}">
                <a14:useLocalDpi xmlns:a14="http://schemas.microsoft.com/office/drawing/2010/main" xmlns="" val="0"/>
              </a:ext>
            </a:extLst>
          </a:blip>
          <a:stretch>
            <a:fillRect/>
          </a:stretch>
        </p:blipFill>
        <p:spPr>
          <a:xfrm>
            <a:off x="525471" y="6400664"/>
            <a:ext cx="346603" cy="266835"/>
          </a:xfrm>
          <a:prstGeom prst="rect">
            <a:avLst/>
          </a:prstGeom>
        </p:spPr>
      </p:pic>
      <p:sp>
        <p:nvSpPr>
          <p:cNvPr id="3" name="Text Placeholder 2"/>
          <p:cNvSpPr>
            <a:spLocks noGrp="1"/>
          </p:cNvSpPr>
          <p:nvPr>
            <p:ph type="body" idx="1"/>
          </p:nvPr>
        </p:nvSpPr>
        <p:spPr>
          <a:xfrm>
            <a:off x="525471" y="1574800"/>
            <a:ext cx="8066679" cy="452596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Placeholder 1"/>
          <p:cNvSpPr>
            <a:spLocks noGrp="1"/>
          </p:cNvSpPr>
          <p:nvPr>
            <p:ph type="title"/>
          </p:nvPr>
        </p:nvSpPr>
        <p:spPr>
          <a:xfrm>
            <a:off x="525471" y="347132"/>
            <a:ext cx="8066679" cy="1143000"/>
          </a:xfrm>
          <a:prstGeom prst="rect">
            <a:avLst/>
          </a:prstGeom>
        </p:spPr>
        <p:txBody>
          <a:bodyPr vert="horz" lIns="91440" tIns="45720" rIns="91440" bIns="45720" rtlCol="0" anchor="ctr">
            <a:normAutofit/>
          </a:bodyPr>
          <a:lstStyle/>
          <a:p>
            <a:r>
              <a:rPr lang="en-US" dirty="0"/>
              <a:t>Click to edit Master title style</a:t>
            </a:r>
          </a:p>
        </p:txBody>
      </p:sp>
      <p:cxnSp>
        <p:nvCxnSpPr>
          <p:cNvPr id="9" name="Straight Connector 8"/>
          <p:cNvCxnSpPr/>
          <p:nvPr userDrawn="1"/>
        </p:nvCxnSpPr>
        <p:spPr>
          <a:xfrm>
            <a:off x="525471" y="6309802"/>
            <a:ext cx="8066679" cy="0"/>
          </a:xfrm>
          <a:prstGeom prst="line">
            <a:avLst/>
          </a:prstGeom>
          <a:ln w="3175" cmpd="sng">
            <a:solidFill>
              <a:schemeClr val="tx1">
                <a:lumMod val="50000"/>
                <a:lumOff val="50000"/>
              </a:schemeClr>
            </a:solidFill>
          </a:ln>
          <a:effectLst/>
        </p:spPr>
        <p:style>
          <a:lnRef idx="2">
            <a:schemeClr val="accent1"/>
          </a:lnRef>
          <a:fillRef idx="0">
            <a:schemeClr val="accent1"/>
          </a:fillRef>
          <a:effectRef idx="1">
            <a:schemeClr val="accent1"/>
          </a:effectRef>
          <a:fontRef idx="minor">
            <a:schemeClr val="tx1"/>
          </a:fontRef>
        </p:style>
      </p:cxnSp>
      <p:sp>
        <p:nvSpPr>
          <p:cNvPr id="5" name="Footer Placeholder 4"/>
          <p:cNvSpPr>
            <a:spLocks noGrp="1"/>
          </p:cNvSpPr>
          <p:nvPr>
            <p:ph type="ftr" sz="quarter" idx="3"/>
          </p:nvPr>
        </p:nvSpPr>
        <p:spPr>
          <a:xfrm>
            <a:off x="969482" y="6395373"/>
            <a:ext cx="6100192" cy="365125"/>
          </a:xfrm>
          <a:prstGeom prst="rect">
            <a:avLst/>
          </a:prstGeom>
        </p:spPr>
        <p:txBody>
          <a:bodyPr vert="horz" wrap="none" lIns="0" tIns="0" rIns="0" bIns="0" rtlCol="0" anchor="ctr"/>
          <a:lstStyle>
            <a:lvl1pPr algn="l">
              <a:defRPr sz="1100" b="0" i="0" kern="1000" spc="210">
                <a:solidFill>
                  <a:schemeClr val="tx1">
                    <a:lumMod val="50000"/>
                    <a:lumOff val="50000"/>
                  </a:schemeClr>
                </a:solidFill>
                <a:latin typeface="Bliss Pro Light"/>
                <a:cs typeface="Bliss Pro Light"/>
              </a:defRPr>
            </a:lvl1pPr>
          </a:lstStyle>
          <a:p>
            <a:r>
              <a:rPr lang="en-US"/>
              <a:t>ADVOKATĖS </a:t>
            </a:r>
            <a:r>
              <a:rPr lang="en-US">
                <a:solidFill>
                  <a:srgbClr val="FF0000"/>
                </a:solidFill>
              </a:rPr>
              <a:t>RŪTOS PUMPUTIENĖS </a:t>
            </a:r>
            <a:r>
              <a:rPr lang="en-US"/>
              <a:t>KONTORA      </a:t>
            </a:r>
            <a:endParaRPr lang="en-US" dirty="0"/>
          </a:p>
        </p:txBody>
      </p:sp>
    </p:spTree>
    <p:extLst>
      <p:ext uri="{BB962C8B-B14F-4D97-AF65-F5344CB8AC3E}">
        <p14:creationId xmlns:p14="http://schemas.microsoft.com/office/powerpoint/2010/main" xmlns="" val="114302961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dt="0"/>
  <p:txStyles>
    <p:titleStyle>
      <a:lvl1pPr algn="l" defTabSz="457200" rtl="0" eaLnBrk="1" latinLnBrk="0" hangingPunct="1">
        <a:spcBef>
          <a:spcPct val="0"/>
        </a:spcBef>
        <a:buNone/>
        <a:defRPr sz="3900" b="0" i="0" kern="1200">
          <a:solidFill>
            <a:schemeClr val="tx1"/>
          </a:solidFill>
          <a:latin typeface="Bliss Pro Regular"/>
          <a:ea typeface="+mj-ea"/>
          <a:cs typeface="Bliss Pro Regular"/>
        </a:defRPr>
      </a:lvl1pPr>
    </p:titleStyle>
    <p:bodyStyle>
      <a:lvl1pPr marL="342900" indent="-342900" algn="l" defTabSz="457200" rtl="0" eaLnBrk="1" latinLnBrk="0" hangingPunct="1">
        <a:spcBef>
          <a:spcPct val="20000"/>
        </a:spcBef>
        <a:buFont typeface="Arial"/>
        <a:buChar char="•"/>
        <a:defRPr sz="3600" b="0" i="0" kern="1200">
          <a:solidFill>
            <a:schemeClr val="tx1"/>
          </a:solidFill>
          <a:latin typeface="Bliss Pro Regular"/>
          <a:ea typeface="+mn-ea"/>
          <a:cs typeface="Bliss Pro Regular"/>
        </a:defRPr>
      </a:lvl1pPr>
      <a:lvl2pPr marL="742950" indent="-285750" algn="l" defTabSz="457200" rtl="0" eaLnBrk="1" latinLnBrk="0" hangingPunct="1">
        <a:spcBef>
          <a:spcPct val="20000"/>
        </a:spcBef>
        <a:buFont typeface="Arial"/>
        <a:buChar char="–"/>
        <a:defRPr sz="3000" b="0" i="0" kern="1200">
          <a:solidFill>
            <a:schemeClr val="tx1"/>
          </a:solidFill>
          <a:latin typeface="Bliss Pro Regular"/>
          <a:ea typeface="+mn-ea"/>
          <a:cs typeface="Bliss Pro Regular"/>
        </a:defRPr>
      </a:lvl2pPr>
      <a:lvl3pPr marL="1143000" indent="-228600" algn="l" defTabSz="457200" rtl="0" eaLnBrk="1" latinLnBrk="0" hangingPunct="1">
        <a:spcBef>
          <a:spcPct val="20000"/>
        </a:spcBef>
        <a:buFont typeface="Arial"/>
        <a:buChar char="•"/>
        <a:defRPr sz="2400" b="0" i="0" kern="1200">
          <a:solidFill>
            <a:schemeClr val="tx1"/>
          </a:solidFill>
          <a:latin typeface="Bliss Pro Regular"/>
          <a:ea typeface="+mn-ea"/>
          <a:cs typeface="Bliss Pro Regular"/>
        </a:defRPr>
      </a:lvl3pPr>
      <a:lvl4pPr marL="1600200" indent="-228600" algn="l" defTabSz="457200" rtl="0" eaLnBrk="1" latinLnBrk="0" hangingPunct="1">
        <a:spcBef>
          <a:spcPct val="20000"/>
        </a:spcBef>
        <a:buFont typeface="Arial"/>
        <a:buChar char="–"/>
        <a:defRPr sz="2000" b="0" i="0" kern="1200">
          <a:solidFill>
            <a:schemeClr val="tx1"/>
          </a:solidFill>
          <a:latin typeface="Bliss Pro Regular"/>
          <a:ea typeface="+mn-ea"/>
          <a:cs typeface="Bliss Pro Regular"/>
        </a:defRPr>
      </a:lvl4pPr>
      <a:lvl5pPr marL="2057400" indent="-228600" algn="l" defTabSz="457200" rtl="0" eaLnBrk="1" latinLnBrk="0" hangingPunct="1">
        <a:spcBef>
          <a:spcPct val="20000"/>
        </a:spcBef>
        <a:buFont typeface="Arial"/>
        <a:buChar char="»"/>
        <a:defRPr sz="1600" b="0" i="0" kern="1200">
          <a:solidFill>
            <a:schemeClr val="tx1"/>
          </a:solidFill>
          <a:latin typeface="Bliss Pro Regular"/>
          <a:ea typeface="+mn-ea"/>
          <a:cs typeface="Bliss Pro Regular"/>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5.png"/><Relationship Id="rId4" Type="http://schemas.openxmlformats.org/officeDocument/2006/relationships/image" Target="../media/image4.emf"/></Relationships>
</file>

<file path=ppt/slides/_rels/slide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image" Target="../media/image8.emf"/></Relationships>
</file>

<file path=ppt/slides/_rels/slide1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7.xml"/><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hyperlink" Target="http://www.lncp.lt/" TargetMode="External"/><Relationship Id="rId2" Type="http://schemas.openxmlformats.org/officeDocument/2006/relationships/notesSlide" Target="../notesSlides/notesSlide18.xml"/><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2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pattFill prst="pct5">
          <a:fgClr>
            <a:schemeClr val="accent1"/>
          </a:fgClr>
          <a:bgClr>
            <a:schemeClr val="bg1"/>
          </a:bgClr>
        </a:pattFill>
        <a:effectLst/>
      </p:bgPr>
    </p:bg>
    <p:spTree>
      <p:nvGrpSpPr>
        <p:cNvPr id="1" name=""/>
        <p:cNvGrpSpPr/>
        <p:nvPr/>
      </p:nvGrpSpPr>
      <p:grpSpPr>
        <a:xfrm>
          <a:off x="0" y="0"/>
          <a:ext cx="0" cy="0"/>
          <a:chOff x="0" y="0"/>
          <a:chExt cx="0" cy="0"/>
        </a:xfrm>
      </p:grpSpPr>
      <p:sp>
        <p:nvSpPr>
          <p:cNvPr id="9" name="Slide Number Placeholder 8"/>
          <p:cNvSpPr>
            <a:spLocks noGrp="1"/>
          </p:cNvSpPr>
          <p:nvPr>
            <p:ph type="sldNum" sz="quarter" idx="12"/>
          </p:nvPr>
        </p:nvSpPr>
        <p:spPr/>
        <p:txBody>
          <a:bodyPr/>
          <a:lstStyle/>
          <a:p>
            <a:fld id="{8608FC2A-8DBD-DC4E-9E1E-3C897F1B3D5D}" type="slidenum">
              <a:rPr lang="en-US" smtClean="0"/>
              <a:pPr/>
              <a:t>1</a:t>
            </a:fld>
            <a:endParaRPr lang="en-US"/>
          </a:p>
        </p:txBody>
      </p:sp>
      <p:sp>
        <p:nvSpPr>
          <p:cNvPr id="2" name="Title 1"/>
          <p:cNvSpPr>
            <a:spLocks noGrp="1"/>
          </p:cNvSpPr>
          <p:nvPr>
            <p:ph type="ctrTitle"/>
          </p:nvPr>
        </p:nvSpPr>
        <p:spPr>
          <a:xfrm>
            <a:off x="0" y="0"/>
            <a:ext cx="9144000" cy="6858000"/>
          </a:xfrm>
          <a:gradFill flip="none" rotWithShape="1">
            <a:gsLst>
              <a:gs pos="29000">
                <a:schemeClr val="bg1">
                  <a:lumMod val="95000"/>
                </a:schemeClr>
              </a:gs>
              <a:gs pos="100000">
                <a:schemeClr val="bg1">
                  <a:lumMod val="50000"/>
                </a:schemeClr>
              </a:gs>
            </a:gsLst>
            <a:path path="circle">
              <a:fillToRect l="100000" b="100000"/>
            </a:path>
            <a:tileRect t="-100000" r="-100000"/>
          </a:gradFill>
          <a:ln>
            <a:noFill/>
          </a:ln>
        </p:spPr>
        <p:txBody>
          <a:bodyPr lIns="360000" rIns="540000" anchor="t" anchorCtr="0"/>
          <a:lstStyle/>
          <a:p>
            <a:pPr algn="r">
              <a:lnSpc>
                <a:spcPct val="90000"/>
              </a:lnSpc>
            </a:pPr>
            <a:r>
              <a:rPr lang="en-US" sz="3600" dirty="0">
                <a:solidFill>
                  <a:srgbClr val="EE274C"/>
                </a:solidFill>
                <a:latin typeface="Bliss Pro Regular"/>
                <a:cs typeface="Bliss Pro Regular"/>
              </a:rPr>
              <a:t/>
            </a:r>
            <a:br>
              <a:rPr lang="en-US" sz="3600" dirty="0">
                <a:solidFill>
                  <a:srgbClr val="EE274C"/>
                </a:solidFill>
                <a:latin typeface="Bliss Pro Regular"/>
                <a:cs typeface="Bliss Pro Regular"/>
              </a:rPr>
            </a:br>
            <a:r>
              <a:rPr lang="en-US" sz="3600" dirty="0">
                <a:solidFill>
                  <a:srgbClr val="EE274C"/>
                </a:solidFill>
              </a:rPr>
              <a:t/>
            </a:r>
            <a:br>
              <a:rPr lang="en-US" sz="3600" dirty="0">
                <a:solidFill>
                  <a:srgbClr val="EE274C"/>
                </a:solidFill>
              </a:rPr>
            </a:br>
            <a:r>
              <a:rPr lang="en-US" sz="3600" dirty="0">
                <a:solidFill>
                  <a:srgbClr val="EE274C"/>
                </a:solidFill>
              </a:rPr>
              <a:t/>
            </a:r>
            <a:br>
              <a:rPr lang="en-US" sz="3600" dirty="0">
                <a:solidFill>
                  <a:srgbClr val="EE274C"/>
                </a:solidFill>
              </a:rPr>
            </a:br>
            <a:r>
              <a:rPr lang="en-US" sz="3600" dirty="0">
                <a:solidFill>
                  <a:srgbClr val="EE274C"/>
                </a:solidFill>
              </a:rPr>
              <a:t/>
            </a:r>
            <a:br>
              <a:rPr lang="en-US" sz="3600" dirty="0">
                <a:solidFill>
                  <a:srgbClr val="EE274C"/>
                </a:solidFill>
              </a:rPr>
            </a:br>
            <a:r>
              <a:rPr lang="en-US" sz="3600" dirty="0">
                <a:solidFill>
                  <a:srgbClr val="EE274C"/>
                </a:solidFill>
              </a:rPr>
              <a:t/>
            </a:r>
            <a:br>
              <a:rPr lang="en-US" sz="3600" dirty="0">
                <a:solidFill>
                  <a:srgbClr val="EE274C"/>
                </a:solidFill>
              </a:rPr>
            </a:br>
            <a:r>
              <a:rPr lang="lt-LT" sz="3600" dirty="0">
                <a:solidFill>
                  <a:srgbClr val="EE274C"/>
                </a:solidFill>
              </a:rPr>
              <a:t/>
            </a:r>
            <a:br>
              <a:rPr lang="lt-LT" sz="3600" dirty="0">
                <a:solidFill>
                  <a:srgbClr val="EE274C"/>
                </a:solidFill>
              </a:rPr>
            </a:br>
            <a:r>
              <a:rPr lang="lt-LT" sz="3600" dirty="0">
                <a:solidFill>
                  <a:srgbClr val="EE274C"/>
                </a:solidFill>
              </a:rPr>
              <a:t>Pacientų ir pacientų organizacijų teisės Lietuvoje ir Europoje</a:t>
            </a:r>
            <a:br>
              <a:rPr lang="lt-LT" sz="3600" dirty="0">
                <a:solidFill>
                  <a:srgbClr val="EE274C"/>
                </a:solidFill>
              </a:rPr>
            </a:br>
            <a:r>
              <a:rPr lang="lt-LT" sz="2400" dirty="0">
                <a:solidFill>
                  <a:schemeClr val="tx1">
                    <a:lumMod val="65000"/>
                    <a:lumOff val="35000"/>
                  </a:schemeClr>
                </a:solidFill>
              </a:rPr>
              <a:t>Panašumai ir skirtumai iš teisinės perspektyvos</a:t>
            </a:r>
            <a:r>
              <a:rPr lang="lt-LT" sz="2400" dirty="0">
                <a:solidFill>
                  <a:schemeClr val="tx1">
                    <a:lumMod val="65000"/>
                    <a:lumOff val="35000"/>
                  </a:schemeClr>
                </a:solidFill>
                <a:latin typeface="Bliss Pro Regular"/>
                <a:cs typeface="Bliss Pro Regular"/>
              </a:rPr>
              <a:t/>
            </a:r>
            <a:br>
              <a:rPr lang="lt-LT" sz="2400" dirty="0">
                <a:solidFill>
                  <a:schemeClr val="tx1">
                    <a:lumMod val="65000"/>
                    <a:lumOff val="35000"/>
                  </a:schemeClr>
                </a:solidFill>
                <a:latin typeface="Bliss Pro Regular"/>
                <a:cs typeface="Bliss Pro Regular"/>
              </a:rPr>
            </a:br>
            <a:r>
              <a:rPr lang="lt-LT" sz="2400" dirty="0">
                <a:solidFill>
                  <a:schemeClr val="tx1">
                    <a:lumMod val="65000"/>
                    <a:lumOff val="35000"/>
                  </a:schemeClr>
                </a:solidFill>
                <a:latin typeface="Bliss Pro Regular"/>
                <a:cs typeface="Bliss Pro Regular"/>
              </a:rPr>
              <a:t/>
            </a:r>
            <a:br>
              <a:rPr lang="lt-LT" sz="2400" dirty="0">
                <a:solidFill>
                  <a:schemeClr val="tx1">
                    <a:lumMod val="65000"/>
                    <a:lumOff val="35000"/>
                  </a:schemeClr>
                </a:solidFill>
                <a:latin typeface="Bliss Pro Regular"/>
                <a:cs typeface="Bliss Pro Regular"/>
              </a:rPr>
            </a:br>
            <a:r>
              <a:rPr lang="lt-LT" sz="2400" dirty="0">
                <a:solidFill>
                  <a:schemeClr val="tx1">
                    <a:lumMod val="65000"/>
                    <a:lumOff val="35000"/>
                  </a:schemeClr>
                </a:solidFill>
              </a:rPr>
              <a:t/>
            </a:r>
            <a:br>
              <a:rPr lang="lt-LT" sz="2400" dirty="0">
                <a:solidFill>
                  <a:schemeClr val="tx1">
                    <a:lumMod val="65000"/>
                    <a:lumOff val="35000"/>
                  </a:schemeClr>
                </a:solidFill>
              </a:rPr>
            </a:br>
            <a:r>
              <a:rPr lang="lt-LT" sz="2400" dirty="0">
                <a:solidFill>
                  <a:schemeClr val="tx1">
                    <a:lumMod val="65000"/>
                    <a:lumOff val="35000"/>
                  </a:schemeClr>
                </a:solidFill>
              </a:rPr>
              <a:t/>
            </a:r>
            <a:br>
              <a:rPr lang="lt-LT" sz="2400" dirty="0">
                <a:solidFill>
                  <a:schemeClr val="tx1">
                    <a:lumMod val="65000"/>
                    <a:lumOff val="35000"/>
                  </a:schemeClr>
                </a:solidFill>
              </a:rPr>
            </a:br>
            <a:r>
              <a:rPr lang="lt-LT" sz="2400" dirty="0">
                <a:solidFill>
                  <a:schemeClr val="tx1">
                    <a:lumMod val="65000"/>
                    <a:lumOff val="35000"/>
                  </a:schemeClr>
                </a:solidFill>
              </a:rPr>
              <a:t/>
            </a:r>
            <a:br>
              <a:rPr lang="lt-LT" sz="2400" dirty="0">
                <a:solidFill>
                  <a:schemeClr val="tx1">
                    <a:lumMod val="65000"/>
                    <a:lumOff val="35000"/>
                  </a:schemeClr>
                </a:solidFill>
              </a:rPr>
            </a:br>
            <a:r>
              <a:rPr lang="lt-LT" sz="2400" dirty="0">
                <a:solidFill>
                  <a:schemeClr val="tx1">
                    <a:lumMod val="65000"/>
                    <a:lumOff val="35000"/>
                  </a:schemeClr>
                </a:solidFill>
              </a:rPr>
              <a:t/>
            </a:r>
            <a:br>
              <a:rPr lang="lt-LT" sz="2400" dirty="0">
                <a:solidFill>
                  <a:schemeClr val="tx1">
                    <a:lumMod val="65000"/>
                    <a:lumOff val="35000"/>
                  </a:schemeClr>
                </a:solidFill>
              </a:rPr>
            </a:br>
            <a:r>
              <a:rPr lang="lt-LT" sz="1200" dirty="0">
                <a:solidFill>
                  <a:schemeClr val="tx1">
                    <a:lumMod val="65000"/>
                    <a:lumOff val="35000"/>
                  </a:schemeClr>
                </a:solidFill>
              </a:rPr>
              <a:t>Advokatė Rūta Pumputienė,</a:t>
            </a:r>
            <a:br>
              <a:rPr lang="lt-LT" sz="1200" dirty="0">
                <a:solidFill>
                  <a:schemeClr val="tx1">
                    <a:lumMod val="65000"/>
                    <a:lumOff val="35000"/>
                  </a:schemeClr>
                </a:solidFill>
              </a:rPr>
            </a:br>
            <a:r>
              <a:rPr lang="lt-LT" sz="1200" dirty="0">
                <a:solidFill>
                  <a:schemeClr val="tx1">
                    <a:lumMod val="65000"/>
                    <a:lumOff val="35000"/>
                  </a:schemeClr>
                </a:solidFill>
              </a:rPr>
              <a:t>2016-04-27 </a:t>
            </a:r>
            <a:endParaRPr lang="en-US" sz="1200" dirty="0">
              <a:solidFill>
                <a:schemeClr val="tx1">
                  <a:lumMod val="65000"/>
                  <a:lumOff val="35000"/>
                </a:schemeClr>
              </a:solidFill>
            </a:endParaRPr>
          </a:p>
        </p:txBody>
      </p:sp>
      <p:pic>
        <p:nvPicPr>
          <p:cNvPr id="4" name="Picture 3" descr="RP_logo_vert.eps"/>
          <p:cNvPicPr>
            <a:picLocks noChangeAspect="1"/>
          </p:cNvPicPr>
          <p:nvPr/>
        </p:nvPicPr>
        <p:blipFill>
          <a:blip r:embed="rId3">
            <a:extLst>
              <a:ext uri="{28A0092B-C50C-407E-A947-70E740481C1C}">
                <a14:useLocalDpi xmlns:a14="http://schemas.microsoft.com/office/drawing/2010/main" xmlns="" val="0"/>
              </a:ext>
            </a:extLst>
          </a:blip>
          <a:stretch>
            <a:fillRect/>
          </a:stretch>
        </p:blipFill>
        <p:spPr>
          <a:xfrm>
            <a:off x="7499950" y="482956"/>
            <a:ext cx="1092200" cy="1536700"/>
          </a:xfrm>
          <a:prstGeom prst="rect">
            <a:avLst/>
          </a:prstGeom>
        </p:spPr>
      </p:pic>
      <p:pic>
        <p:nvPicPr>
          <p:cNvPr id="7" name="Picture 2" descr="kampai.eps"/>
          <p:cNvPicPr>
            <a:picLocks noChangeAspect="1"/>
          </p:cNvPicPr>
          <p:nvPr/>
        </p:nvPicPr>
        <p:blipFill>
          <a:blip r:embed="rId4">
            <a:extLst>
              <a:ext uri="{28A0092B-C50C-407E-A947-70E740481C1C}">
                <a14:useLocalDpi xmlns:a14="http://schemas.microsoft.com/office/drawing/2010/main" xmlns="" val="0"/>
              </a:ext>
            </a:extLst>
          </a:blip>
          <a:stretch>
            <a:fillRect/>
          </a:stretch>
        </p:blipFill>
        <p:spPr>
          <a:xfrm>
            <a:off x="-5749471" y="2169886"/>
            <a:ext cx="8788400" cy="6489700"/>
          </a:xfrm>
          <a:prstGeom prst="rect">
            <a:avLst/>
          </a:prstGeom>
        </p:spPr>
      </p:pic>
      <p:pic>
        <p:nvPicPr>
          <p:cNvPr id="3" name="Paveikslėlis 2"/>
          <p:cNvPicPr>
            <a:picLocks noChangeAspect="1"/>
          </p:cNvPicPr>
          <p:nvPr/>
        </p:nvPicPr>
        <p:blipFill>
          <a:blip r:embed="rId5"/>
          <a:stretch>
            <a:fillRect/>
          </a:stretch>
        </p:blipFill>
        <p:spPr>
          <a:xfrm>
            <a:off x="176403" y="182598"/>
            <a:ext cx="8791194" cy="6492803"/>
          </a:xfrm>
          <a:prstGeom prst="rect">
            <a:avLst/>
          </a:prstGeom>
        </p:spPr>
      </p:pic>
    </p:spTree>
    <p:extLst>
      <p:ext uri="{BB962C8B-B14F-4D97-AF65-F5344CB8AC3E}">
        <p14:creationId xmlns:p14="http://schemas.microsoft.com/office/powerpoint/2010/main" xmlns="" val="72052270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25471" y="112656"/>
            <a:ext cx="8066679" cy="1143000"/>
          </a:xfrm>
        </p:spPr>
        <p:txBody>
          <a:bodyPr>
            <a:normAutofit/>
          </a:bodyPr>
          <a:lstStyle/>
          <a:p>
            <a:r>
              <a:rPr lang="lt-LT" sz="2800" dirty="0">
                <a:solidFill>
                  <a:srgbClr val="E40046"/>
                </a:solidFill>
              </a:rPr>
              <a:t>Teisė skųstis</a:t>
            </a:r>
          </a:p>
        </p:txBody>
      </p:sp>
      <p:sp>
        <p:nvSpPr>
          <p:cNvPr id="3" name="Content Placeholder 2"/>
          <p:cNvSpPr>
            <a:spLocks noGrp="1"/>
          </p:cNvSpPr>
          <p:nvPr>
            <p:ph idx="1"/>
          </p:nvPr>
        </p:nvSpPr>
        <p:spPr>
          <a:xfrm>
            <a:off x="525471" y="1255656"/>
            <a:ext cx="8066679" cy="4957763"/>
          </a:xfrm>
        </p:spPr>
        <p:txBody>
          <a:bodyPr>
            <a:noAutofit/>
          </a:bodyPr>
          <a:lstStyle/>
          <a:p>
            <a:r>
              <a:rPr lang="lt-LT" altLang="lt-LT" sz="2000" dirty="0">
                <a:solidFill>
                  <a:schemeClr val="tx1">
                    <a:lumMod val="65000"/>
                    <a:lumOff val="35000"/>
                  </a:schemeClr>
                </a:solidFill>
                <a:ea typeface="ヒラギノ角ゴ Pro W3"/>
                <a:cs typeface="ヒラギノ角ゴ Pro W3"/>
              </a:rPr>
              <a:t>Pacientas (jo atstovas) manydamas, kad yra pažeistos jo, kaip paciento, teisės, raštu turi teisę kreiptis į SPĮ vadovą </a:t>
            </a:r>
            <a:r>
              <a:rPr lang="lt-LT" altLang="lt-LT" sz="1800" dirty="0">
                <a:solidFill>
                  <a:schemeClr val="tx1">
                    <a:lumMod val="65000"/>
                    <a:lumOff val="35000"/>
                  </a:schemeClr>
                </a:solidFill>
                <a:ea typeface="ヒラギノ角ゴ Pro W3"/>
                <a:cs typeface="ヒラギノ角ゴ Pro W3"/>
              </a:rPr>
              <a:t>(apima tik tuos atvejus, kai nėra prašoma atlyginti žalą)</a:t>
            </a:r>
          </a:p>
          <a:p>
            <a:endParaRPr lang="lt-LT" altLang="lt-LT" sz="2000" dirty="0">
              <a:solidFill>
                <a:schemeClr val="tx1">
                  <a:lumMod val="65000"/>
                  <a:lumOff val="35000"/>
                </a:schemeClr>
              </a:solidFill>
              <a:ea typeface="ヒラギノ角ゴ Pro W3"/>
              <a:cs typeface="ヒラギノ角ゴ Pro W3"/>
            </a:endParaRPr>
          </a:p>
          <a:p>
            <a:r>
              <a:rPr lang="lt-LT" altLang="lt-LT" sz="2000" dirty="0">
                <a:solidFill>
                  <a:schemeClr val="tx1">
                    <a:lumMod val="65000"/>
                    <a:lumOff val="35000"/>
                  </a:schemeClr>
                </a:solidFill>
                <a:ea typeface="ヒラギノ角ゴ Pro W3"/>
                <a:cs typeface="ヒラギノ角ゴ Pro W3"/>
              </a:rPr>
              <a:t>Toliau - </a:t>
            </a:r>
            <a:r>
              <a:rPr lang="lt-LT" altLang="lt-LT" sz="2000" dirty="0">
                <a:solidFill>
                  <a:srgbClr val="E40046"/>
                </a:solidFill>
                <a:ea typeface="ヒラギノ角ゴ Pro W3"/>
                <a:cs typeface="ヒラギノ角ゴ Pro W3"/>
              </a:rPr>
              <a:t>į Valstybinę akreditavimo sveikatos priežiūros veiklai tarnybą prie SAM</a:t>
            </a:r>
            <a:r>
              <a:rPr lang="lt-LT" altLang="lt-LT" sz="2000" dirty="0">
                <a:solidFill>
                  <a:schemeClr val="tx1">
                    <a:lumMod val="65000"/>
                    <a:lumOff val="35000"/>
                  </a:schemeClr>
                </a:solidFill>
                <a:ea typeface="ヒラギノ角ゴ Pro W3"/>
                <a:cs typeface="ヒラギノ角ゴ Pro W3"/>
              </a:rPr>
              <a:t>, toliau - teismui</a:t>
            </a:r>
          </a:p>
          <a:p>
            <a:endParaRPr lang="lt-LT" altLang="lt-LT" sz="2000" dirty="0">
              <a:solidFill>
                <a:srgbClr val="E40046"/>
              </a:solidFill>
              <a:ea typeface="ヒラギノ角ゴ Pro W3"/>
              <a:cs typeface="ヒラギノ角ゴ Pro W3"/>
            </a:endParaRPr>
          </a:p>
          <a:p>
            <a:r>
              <a:rPr lang="lt-LT" altLang="lt-LT" sz="2000" dirty="0">
                <a:solidFill>
                  <a:srgbClr val="E40046"/>
                </a:solidFill>
                <a:ea typeface="ヒラギノ角ゴ Pro W3"/>
                <a:cs typeface="ヒラギノ角ゴ Pro W3"/>
              </a:rPr>
              <a:t>Senatis pareikšti skundą – 1 m.</a:t>
            </a:r>
            <a:r>
              <a:rPr lang="lt-LT" altLang="lt-LT" sz="2000" dirty="0">
                <a:solidFill>
                  <a:srgbClr val="EE274C"/>
                </a:solidFill>
                <a:ea typeface="ヒラギノ角ゴ Pro W3"/>
                <a:cs typeface="ヒラギノ角ゴ Pro W3"/>
              </a:rPr>
              <a:t> </a:t>
            </a:r>
            <a:r>
              <a:rPr lang="lt-LT" altLang="lt-LT" sz="2000" dirty="0">
                <a:solidFill>
                  <a:schemeClr val="tx1">
                    <a:lumMod val="65000"/>
                    <a:lumOff val="35000"/>
                  </a:schemeClr>
                </a:solidFill>
                <a:ea typeface="ヒラギノ角ゴ Pro W3"/>
                <a:cs typeface="ヒラギノ角ゴ Pro W3"/>
              </a:rPr>
              <a:t>nuo dienos kai pacientas sužino, kad pažeistos jo teisės, bet ne vėliau kaip 3 m. nuo teisių pažeidimo dienos</a:t>
            </a:r>
          </a:p>
          <a:p>
            <a:endParaRPr lang="lt-LT" altLang="lt-LT" sz="2000" dirty="0">
              <a:solidFill>
                <a:schemeClr val="tx1">
                  <a:lumMod val="65000"/>
                  <a:lumOff val="35000"/>
                </a:schemeClr>
              </a:solidFill>
              <a:ea typeface="ヒラギノ角ゴ Pro W3"/>
              <a:cs typeface="ヒラギノ角ゴ Pro W3"/>
            </a:endParaRPr>
          </a:p>
          <a:p>
            <a:r>
              <a:rPr lang="lt-LT" altLang="lt-LT" sz="2000" dirty="0">
                <a:solidFill>
                  <a:schemeClr val="tx1">
                    <a:lumMod val="65000"/>
                    <a:lumOff val="35000"/>
                  </a:schemeClr>
                </a:solidFill>
                <a:ea typeface="ヒラギノ角ゴ Pro W3"/>
                <a:cs typeface="ヒラギノ角ゴ Pro W3"/>
              </a:rPr>
              <a:t>Gauta skundų dėl asmens sveikatos priežiūros paslaugų kokybės: 2009 m. – 294, 2010 m. – 208, 2011 m. – 171, 2012 m. – 280</a:t>
            </a:r>
            <a:r>
              <a:rPr lang="en-US" altLang="lt-LT" sz="2400" b="1" dirty="0">
                <a:solidFill>
                  <a:srgbClr val="EE274C"/>
                </a:solidFill>
                <a:ea typeface="ヒラギノ角ゴ Pro W3"/>
                <a:cs typeface="ヒラギノ角ゴ Pro W3"/>
              </a:rPr>
              <a:t>*</a:t>
            </a:r>
            <a:endParaRPr lang="en-GB" altLang="lt-LT" sz="2400" b="1" dirty="0">
              <a:solidFill>
                <a:srgbClr val="EE274C"/>
              </a:solidFill>
              <a:ea typeface="ヒラギノ角ゴ Pro W3"/>
              <a:cs typeface="ヒラギノ角ゴ Pro W3"/>
            </a:endParaRPr>
          </a:p>
          <a:p>
            <a:endParaRPr lang="lt-LT" sz="2000" dirty="0"/>
          </a:p>
        </p:txBody>
      </p:sp>
      <p:sp>
        <p:nvSpPr>
          <p:cNvPr id="5" name="Slide Number Placeholder 4"/>
          <p:cNvSpPr>
            <a:spLocks noGrp="1"/>
          </p:cNvSpPr>
          <p:nvPr>
            <p:ph type="sldNum" sz="quarter" idx="12"/>
          </p:nvPr>
        </p:nvSpPr>
        <p:spPr/>
        <p:txBody>
          <a:bodyPr/>
          <a:lstStyle/>
          <a:p>
            <a:fld id="{8608FC2A-8DBD-DC4E-9E1E-3C897F1B3D5D}" type="slidenum">
              <a:rPr lang="en-US" smtClean="0"/>
              <a:pPr/>
              <a:t>10</a:t>
            </a:fld>
            <a:endParaRPr lang="en-US"/>
          </a:p>
        </p:txBody>
      </p:sp>
      <p:pic>
        <p:nvPicPr>
          <p:cNvPr id="6" name="Paveikslėlis 5"/>
          <p:cNvPicPr>
            <a:picLocks noChangeAspect="1"/>
          </p:cNvPicPr>
          <p:nvPr/>
        </p:nvPicPr>
        <p:blipFill>
          <a:blip r:embed="rId3"/>
          <a:stretch>
            <a:fillRect/>
          </a:stretch>
        </p:blipFill>
        <p:spPr>
          <a:xfrm>
            <a:off x="886342" y="6360807"/>
            <a:ext cx="6187976" cy="365792"/>
          </a:xfrm>
          <a:prstGeom prst="rect">
            <a:avLst/>
          </a:prstGeom>
        </p:spPr>
      </p:pic>
    </p:spTree>
    <p:extLst>
      <p:ext uri="{BB962C8B-B14F-4D97-AF65-F5344CB8AC3E}">
        <p14:creationId xmlns:p14="http://schemas.microsoft.com/office/powerpoint/2010/main" xmlns="" val="261638447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25471" y="137190"/>
            <a:ext cx="8066679" cy="1143000"/>
          </a:xfrm>
        </p:spPr>
        <p:txBody>
          <a:bodyPr>
            <a:normAutofit/>
          </a:bodyPr>
          <a:lstStyle/>
          <a:p>
            <a:r>
              <a:rPr lang="lt-LT" sz="2800" dirty="0">
                <a:solidFill>
                  <a:srgbClr val="E40046"/>
                </a:solidFill>
              </a:rPr>
              <a:t>Teisė į žalos sveikatai atlyginimą</a:t>
            </a:r>
          </a:p>
        </p:txBody>
      </p:sp>
      <p:sp>
        <p:nvSpPr>
          <p:cNvPr id="3" name="Content Placeholder 2"/>
          <p:cNvSpPr>
            <a:spLocks noGrp="1"/>
          </p:cNvSpPr>
          <p:nvPr>
            <p:ph idx="1"/>
          </p:nvPr>
        </p:nvSpPr>
        <p:spPr>
          <a:xfrm>
            <a:off x="525471" y="1439762"/>
            <a:ext cx="8066679" cy="4820573"/>
          </a:xfrm>
        </p:spPr>
        <p:txBody>
          <a:bodyPr>
            <a:normAutofit/>
          </a:bodyPr>
          <a:lstStyle/>
          <a:p>
            <a:pPr algn="just"/>
            <a:r>
              <a:rPr lang="lt-LT" altLang="lt-LT" sz="2000" dirty="0">
                <a:solidFill>
                  <a:schemeClr val="tx1">
                    <a:lumMod val="65000"/>
                    <a:lumOff val="35000"/>
                  </a:schemeClr>
                </a:solidFill>
                <a:ea typeface="ヒラギノ角ゴ Pro W3"/>
                <a:cs typeface="ヒラギノ角ゴ Pro W3"/>
              </a:rPr>
              <a:t>Apima atvejus, kai buvo padaryta žala (turtinė ir neturtinė)</a:t>
            </a:r>
          </a:p>
          <a:p>
            <a:pPr algn="just"/>
            <a:endParaRPr lang="lt-LT" altLang="lt-LT" sz="2000" dirty="0">
              <a:solidFill>
                <a:schemeClr val="tx1">
                  <a:lumMod val="65000"/>
                  <a:lumOff val="35000"/>
                </a:schemeClr>
              </a:solidFill>
              <a:ea typeface="ヒラギノ角ゴ Pro W3"/>
              <a:cs typeface="ヒラギノ角ゴ Pro W3"/>
            </a:endParaRPr>
          </a:p>
          <a:p>
            <a:pPr algn="just"/>
            <a:r>
              <a:rPr lang="lt-LT" altLang="lt-LT" sz="2000" dirty="0">
                <a:solidFill>
                  <a:srgbClr val="E40046"/>
                </a:solidFill>
                <a:ea typeface="ヒラギノ角ゴ Pro W3"/>
                <a:cs typeface="ヒラギノ角ゴ Pro W3"/>
              </a:rPr>
              <a:t>Privaloma ikiteisminio ginčų nagrinėjimo institucija </a:t>
            </a:r>
            <a:r>
              <a:rPr lang="lt-LT" altLang="lt-LT" sz="2000" dirty="0">
                <a:solidFill>
                  <a:schemeClr val="tx1">
                    <a:lumMod val="65000"/>
                    <a:lumOff val="35000"/>
                  </a:schemeClr>
                </a:solidFill>
                <a:ea typeface="ヒラギノ角ゴ Pro W3"/>
                <a:cs typeface="ヒラギノ角ゴ Pro W3"/>
              </a:rPr>
              <a:t>– Pacientų sveikatai padarytos žalos atlyginimo komisija (Komisija)</a:t>
            </a:r>
          </a:p>
          <a:p>
            <a:pPr algn="just"/>
            <a:endParaRPr lang="lt-LT" altLang="lt-LT" sz="2000" dirty="0">
              <a:solidFill>
                <a:srgbClr val="EE274C"/>
              </a:solidFill>
              <a:ea typeface="ヒラギノ角ゴ Pro W3"/>
              <a:cs typeface="ヒラギノ角ゴ Pro W3"/>
            </a:endParaRPr>
          </a:p>
          <a:p>
            <a:pPr algn="just"/>
            <a:r>
              <a:rPr lang="lt-LT" altLang="lt-LT" sz="2000" dirty="0">
                <a:solidFill>
                  <a:srgbClr val="E40046"/>
                </a:solidFill>
                <a:ea typeface="ヒラギノ角ゴ Pro W3"/>
                <a:cs typeface="ヒラギノ角ゴ Pro W3"/>
              </a:rPr>
              <a:t>Komisijos sprendimus per 30 dienų </a:t>
            </a:r>
            <a:r>
              <a:rPr lang="lt-LT" altLang="lt-LT" sz="2000" dirty="0">
                <a:solidFill>
                  <a:schemeClr val="tx1">
                    <a:lumMod val="65000"/>
                    <a:lumOff val="35000"/>
                  </a:schemeClr>
                </a:solidFill>
                <a:ea typeface="ヒラギノ角ゴ Pro W3"/>
                <a:cs typeface="ヒラギノ角ゴ Pro W3"/>
              </a:rPr>
              <a:t>galima skųsti apygardos </a:t>
            </a:r>
            <a:r>
              <a:rPr lang="lt-LT" altLang="lt-LT" sz="2000" dirty="0">
                <a:solidFill>
                  <a:srgbClr val="E40046"/>
                </a:solidFill>
                <a:ea typeface="ヒラギノ角ゴ Pro W3"/>
                <a:cs typeface="ヒラギノ角ゴ Pro W3"/>
              </a:rPr>
              <a:t>administraciniam teismui</a:t>
            </a:r>
          </a:p>
          <a:p>
            <a:pPr algn="just"/>
            <a:endParaRPr lang="lt-LT" altLang="lt-LT" sz="2000" dirty="0">
              <a:solidFill>
                <a:schemeClr val="tx1">
                  <a:lumMod val="65000"/>
                  <a:lumOff val="35000"/>
                </a:schemeClr>
              </a:solidFill>
              <a:ea typeface="ヒラギノ角ゴ Pro W3"/>
              <a:cs typeface="ヒラギノ角ゴ Pro W3"/>
            </a:endParaRPr>
          </a:p>
          <a:p>
            <a:pPr algn="just"/>
            <a:r>
              <a:rPr lang="lt-LT" altLang="lt-LT" sz="2000" dirty="0">
                <a:solidFill>
                  <a:schemeClr val="tx1">
                    <a:lumMod val="65000"/>
                    <a:lumOff val="35000"/>
                  </a:schemeClr>
                </a:solidFill>
                <a:ea typeface="ヒラギノ角ゴ Pro W3"/>
                <a:cs typeface="ヒラギノ角ゴ Pro W3"/>
              </a:rPr>
              <a:t>2005 m. Komisija nagrinėjo 49 skundus, 2009 m. – 70, 2010 m. – 87, 2011 m. – 95 skundus, iš jų 54 – nepatenkinti</a:t>
            </a:r>
            <a:r>
              <a:rPr lang="en-US" altLang="lt-LT" sz="2400" b="1" dirty="0">
                <a:solidFill>
                  <a:srgbClr val="EE274C"/>
                </a:solidFill>
                <a:ea typeface="ヒラギノ角ゴ Pro W3"/>
                <a:cs typeface="ヒラギノ角ゴ Pro W3"/>
              </a:rPr>
              <a:t>*</a:t>
            </a:r>
            <a:endParaRPr lang="en-GB" altLang="lt-LT" sz="2400" b="1" dirty="0">
              <a:solidFill>
                <a:srgbClr val="EE274C"/>
              </a:solidFill>
              <a:ea typeface="ヒラギノ角ゴ Pro W3"/>
              <a:cs typeface="ヒラギノ角ゴ Pro W3"/>
            </a:endParaRPr>
          </a:p>
          <a:p>
            <a:endParaRPr lang="lt-LT" dirty="0"/>
          </a:p>
        </p:txBody>
      </p:sp>
      <p:sp>
        <p:nvSpPr>
          <p:cNvPr id="5" name="Slide Number Placeholder 4"/>
          <p:cNvSpPr>
            <a:spLocks noGrp="1"/>
          </p:cNvSpPr>
          <p:nvPr>
            <p:ph type="sldNum" sz="quarter" idx="12"/>
          </p:nvPr>
        </p:nvSpPr>
        <p:spPr/>
        <p:txBody>
          <a:bodyPr/>
          <a:lstStyle/>
          <a:p>
            <a:fld id="{8608FC2A-8DBD-DC4E-9E1E-3C897F1B3D5D}" type="slidenum">
              <a:rPr lang="en-US" smtClean="0"/>
              <a:pPr/>
              <a:t>11</a:t>
            </a:fld>
            <a:endParaRPr lang="en-US"/>
          </a:p>
        </p:txBody>
      </p:sp>
      <p:pic>
        <p:nvPicPr>
          <p:cNvPr id="6" name="Paveikslėlis 5"/>
          <p:cNvPicPr>
            <a:picLocks noChangeAspect="1"/>
          </p:cNvPicPr>
          <p:nvPr/>
        </p:nvPicPr>
        <p:blipFill>
          <a:blip r:embed="rId3"/>
          <a:stretch>
            <a:fillRect/>
          </a:stretch>
        </p:blipFill>
        <p:spPr>
          <a:xfrm>
            <a:off x="926682" y="6360807"/>
            <a:ext cx="6187976" cy="365792"/>
          </a:xfrm>
          <a:prstGeom prst="rect">
            <a:avLst/>
          </a:prstGeom>
        </p:spPr>
      </p:pic>
    </p:spTree>
    <p:extLst>
      <p:ext uri="{BB962C8B-B14F-4D97-AF65-F5344CB8AC3E}">
        <p14:creationId xmlns:p14="http://schemas.microsoft.com/office/powerpoint/2010/main" xmlns="" val="123174280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25471" y="96717"/>
            <a:ext cx="8066679" cy="1143000"/>
          </a:xfrm>
        </p:spPr>
        <p:txBody>
          <a:bodyPr>
            <a:normAutofit/>
          </a:bodyPr>
          <a:lstStyle/>
          <a:p>
            <a:r>
              <a:rPr lang="lt-LT" sz="2800" dirty="0">
                <a:solidFill>
                  <a:srgbClr val="E40046"/>
                </a:solidFill>
              </a:rPr>
              <a:t>Žalos atlyginimo modelis</a:t>
            </a:r>
          </a:p>
        </p:txBody>
      </p:sp>
      <p:sp>
        <p:nvSpPr>
          <p:cNvPr id="3" name="Content Placeholder 2"/>
          <p:cNvSpPr>
            <a:spLocks noGrp="1"/>
          </p:cNvSpPr>
          <p:nvPr>
            <p:ph idx="1"/>
          </p:nvPr>
        </p:nvSpPr>
        <p:spPr/>
        <p:txBody>
          <a:bodyPr>
            <a:normAutofit/>
          </a:bodyPr>
          <a:lstStyle/>
          <a:p>
            <a:pPr algn="just"/>
            <a:r>
              <a:rPr lang="lt-LT" sz="2000" dirty="0">
                <a:solidFill>
                  <a:schemeClr val="tx1">
                    <a:lumMod val="65000"/>
                    <a:lumOff val="35000"/>
                  </a:schemeClr>
                </a:solidFill>
              </a:rPr>
              <a:t>Atsakomybei kilti būtinos sąlygos:</a:t>
            </a:r>
          </a:p>
          <a:p>
            <a:pPr lvl="1" algn="just">
              <a:buFontTx/>
              <a:buChar char="-"/>
            </a:pPr>
            <a:r>
              <a:rPr lang="lt-LT" sz="1800" dirty="0">
                <a:solidFill>
                  <a:schemeClr val="tx1">
                    <a:lumMod val="65000"/>
                    <a:lumOff val="35000"/>
                  </a:schemeClr>
                </a:solidFill>
              </a:rPr>
              <a:t>gydytojų veiksmų neteisėtumas;</a:t>
            </a:r>
          </a:p>
          <a:p>
            <a:pPr lvl="1" algn="just">
              <a:buFontTx/>
              <a:buChar char="-"/>
            </a:pPr>
            <a:r>
              <a:rPr lang="lt-LT" sz="1800" dirty="0">
                <a:solidFill>
                  <a:schemeClr val="tx1">
                    <a:lumMod val="65000"/>
                    <a:lumOff val="35000"/>
                  </a:schemeClr>
                </a:solidFill>
              </a:rPr>
              <a:t>padaryta žala (turtinė, neturtinė);</a:t>
            </a:r>
          </a:p>
          <a:p>
            <a:pPr lvl="1" algn="just">
              <a:buFontTx/>
              <a:buChar char="-"/>
            </a:pPr>
            <a:r>
              <a:rPr lang="lt-LT" sz="1800" dirty="0">
                <a:solidFill>
                  <a:schemeClr val="tx1">
                    <a:lumMod val="65000"/>
                    <a:lumOff val="35000"/>
                  </a:schemeClr>
                </a:solidFill>
              </a:rPr>
              <a:t>žalą padariusio asmens kaltė;</a:t>
            </a:r>
          </a:p>
          <a:p>
            <a:pPr lvl="1" algn="just">
              <a:buFontTx/>
              <a:buChar char="-"/>
            </a:pPr>
            <a:r>
              <a:rPr lang="lt-LT" sz="1800" dirty="0">
                <a:solidFill>
                  <a:schemeClr val="tx1">
                    <a:lumMod val="65000"/>
                    <a:lumOff val="35000"/>
                  </a:schemeClr>
                </a:solidFill>
              </a:rPr>
              <a:t>priežastinis ryšys tarp neteisėtų veiksmų ir žalos</a:t>
            </a:r>
          </a:p>
          <a:p>
            <a:pPr algn="just"/>
            <a:endParaRPr lang="lt-LT" sz="2000" dirty="0">
              <a:solidFill>
                <a:schemeClr val="tx1">
                  <a:lumMod val="65000"/>
                  <a:lumOff val="35000"/>
                </a:schemeClr>
              </a:solidFill>
            </a:endParaRPr>
          </a:p>
          <a:p>
            <a:pPr algn="just"/>
            <a:r>
              <a:rPr lang="lt-LT" sz="2000" dirty="0">
                <a:solidFill>
                  <a:schemeClr val="tx1">
                    <a:lumMod val="65000"/>
                    <a:lumOff val="35000"/>
                  </a:schemeClr>
                </a:solidFill>
              </a:rPr>
              <a:t>Dabartinis žalos atlyginimo modelis reiškia,</a:t>
            </a:r>
            <a:r>
              <a:rPr lang="lt-LT" sz="2000" dirty="0">
                <a:solidFill>
                  <a:schemeClr val="tx1">
                    <a:lumMod val="50000"/>
                    <a:lumOff val="50000"/>
                  </a:schemeClr>
                </a:solidFill>
              </a:rPr>
              <a:t> </a:t>
            </a:r>
            <a:r>
              <a:rPr lang="lt-LT" sz="2000" dirty="0">
                <a:solidFill>
                  <a:srgbClr val="E40046"/>
                </a:solidFill>
              </a:rPr>
              <a:t>kad pacientas turi įrodinėti </a:t>
            </a:r>
          </a:p>
          <a:p>
            <a:pPr algn="just"/>
            <a:endParaRPr lang="lt-LT" sz="2000" dirty="0">
              <a:solidFill>
                <a:schemeClr val="tx1">
                  <a:lumMod val="65000"/>
                  <a:lumOff val="35000"/>
                </a:schemeClr>
              </a:solidFill>
            </a:endParaRPr>
          </a:p>
          <a:p>
            <a:pPr algn="just"/>
            <a:r>
              <a:rPr lang="lt-LT" sz="2000" dirty="0">
                <a:solidFill>
                  <a:schemeClr val="tx1">
                    <a:lumMod val="65000"/>
                    <a:lumOff val="35000"/>
                  </a:schemeClr>
                </a:solidFill>
              </a:rPr>
              <a:t>Atlyginimo procesas sudėtingas, jį kritikuoja ir pacientai, ir gydytojai (išskyrus draudikus)</a:t>
            </a:r>
          </a:p>
          <a:p>
            <a:pPr>
              <a:buFontTx/>
              <a:buChar char="-"/>
            </a:pPr>
            <a:endParaRPr lang="lt-LT" sz="2400" dirty="0">
              <a:solidFill>
                <a:schemeClr val="tx1">
                  <a:lumMod val="50000"/>
                  <a:lumOff val="50000"/>
                </a:schemeClr>
              </a:solidFill>
            </a:endParaRPr>
          </a:p>
          <a:p>
            <a:pPr marL="0" indent="0">
              <a:buNone/>
            </a:pPr>
            <a:endParaRPr lang="lt-LT" sz="2400" dirty="0">
              <a:solidFill>
                <a:schemeClr val="tx1">
                  <a:lumMod val="50000"/>
                  <a:lumOff val="50000"/>
                </a:schemeClr>
              </a:solidFill>
            </a:endParaRPr>
          </a:p>
        </p:txBody>
      </p:sp>
      <p:sp>
        <p:nvSpPr>
          <p:cNvPr id="5" name="Slide Number Placeholder 4"/>
          <p:cNvSpPr>
            <a:spLocks noGrp="1"/>
          </p:cNvSpPr>
          <p:nvPr>
            <p:ph type="sldNum" sz="quarter" idx="12"/>
          </p:nvPr>
        </p:nvSpPr>
        <p:spPr/>
        <p:txBody>
          <a:bodyPr/>
          <a:lstStyle/>
          <a:p>
            <a:fld id="{8608FC2A-8DBD-DC4E-9E1E-3C897F1B3D5D}" type="slidenum">
              <a:rPr lang="en-US" smtClean="0"/>
              <a:pPr/>
              <a:t>12</a:t>
            </a:fld>
            <a:endParaRPr lang="en-US"/>
          </a:p>
        </p:txBody>
      </p:sp>
      <p:pic>
        <p:nvPicPr>
          <p:cNvPr id="6" name="Paveikslėlis 5"/>
          <p:cNvPicPr>
            <a:picLocks noChangeAspect="1"/>
          </p:cNvPicPr>
          <p:nvPr/>
        </p:nvPicPr>
        <p:blipFill>
          <a:blip r:embed="rId3"/>
          <a:stretch>
            <a:fillRect/>
          </a:stretch>
        </p:blipFill>
        <p:spPr>
          <a:xfrm>
            <a:off x="899789" y="6360807"/>
            <a:ext cx="6187976" cy="365792"/>
          </a:xfrm>
          <a:prstGeom prst="rect">
            <a:avLst/>
          </a:prstGeom>
        </p:spPr>
      </p:pic>
    </p:spTree>
    <p:extLst>
      <p:ext uri="{BB962C8B-B14F-4D97-AF65-F5344CB8AC3E}">
        <p14:creationId xmlns:p14="http://schemas.microsoft.com/office/powerpoint/2010/main" xmlns="" val="364941840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25471" y="1303700"/>
            <a:ext cx="8066679" cy="4797064"/>
          </a:xfrm>
        </p:spPr>
        <p:txBody>
          <a:bodyPr>
            <a:noAutofit/>
          </a:bodyPr>
          <a:lstStyle/>
          <a:p>
            <a:endParaRPr lang="lt-LT" sz="2000" dirty="0">
              <a:solidFill>
                <a:schemeClr val="tx1">
                  <a:lumMod val="65000"/>
                  <a:lumOff val="35000"/>
                </a:schemeClr>
              </a:solidFill>
            </a:endParaRPr>
          </a:p>
          <a:p>
            <a:pPr marL="0" indent="0" algn="ctr">
              <a:buNone/>
            </a:pPr>
            <a:endParaRPr lang="lt-LT" sz="2000" dirty="0">
              <a:solidFill>
                <a:schemeClr val="tx1">
                  <a:lumMod val="65000"/>
                  <a:lumOff val="35000"/>
                </a:schemeClr>
              </a:solidFill>
            </a:endParaRPr>
          </a:p>
          <a:p>
            <a:pPr marL="0" indent="0" algn="ctr">
              <a:buNone/>
            </a:pPr>
            <a:endParaRPr lang="lt-LT" sz="2000" dirty="0">
              <a:solidFill>
                <a:schemeClr val="tx1">
                  <a:lumMod val="65000"/>
                  <a:lumOff val="35000"/>
                </a:schemeClr>
              </a:solidFill>
            </a:endParaRPr>
          </a:p>
          <a:p>
            <a:pPr marL="0" indent="0" algn="ctr">
              <a:buNone/>
            </a:pPr>
            <a:endParaRPr lang="lt-LT" sz="2000" dirty="0">
              <a:solidFill>
                <a:schemeClr val="tx1">
                  <a:lumMod val="65000"/>
                  <a:lumOff val="35000"/>
                </a:schemeClr>
              </a:solidFill>
            </a:endParaRPr>
          </a:p>
          <a:p>
            <a:pPr marL="0" indent="0" algn="ctr">
              <a:buNone/>
            </a:pPr>
            <a:r>
              <a:rPr lang="lt-LT" sz="2800" dirty="0">
                <a:solidFill>
                  <a:schemeClr val="tx1">
                    <a:lumMod val="65000"/>
                    <a:lumOff val="35000"/>
                  </a:schemeClr>
                </a:solidFill>
              </a:rPr>
              <a:t>PACIENTŲ TEISĖS ES IR GALIMYBĖ JOMIS PASINAUDOTI</a:t>
            </a:r>
            <a:endParaRPr lang="en-US" sz="2800" dirty="0">
              <a:solidFill>
                <a:schemeClr val="tx1">
                  <a:lumMod val="65000"/>
                  <a:lumOff val="35000"/>
                </a:schemeClr>
              </a:solidFill>
            </a:endParaRPr>
          </a:p>
        </p:txBody>
      </p:sp>
      <p:sp>
        <p:nvSpPr>
          <p:cNvPr id="6" name="Slide Number Placeholder 5"/>
          <p:cNvSpPr>
            <a:spLocks noGrp="1"/>
          </p:cNvSpPr>
          <p:nvPr>
            <p:ph type="sldNum" sz="quarter" idx="12"/>
          </p:nvPr>
        </p:nvSpPr>
        <p:spPr/>
        <p:txBody>
          <a:bodyPr/>
          <a:lstStyle/>
          <a:p>
            <a:pPr marL="0" marR="0" lvl="0" indent="0" defTabSz="914400" eaLnBrk="1" fontAlgn="auto" latinLnBrk="0" hangingPunct="1">
              <a:lnSpc>
                <a:spcPct val="100000"/>
              </a:lnSpc>
              <a:spcBef>
                <a:spcPts val="0"/>
              </a:spcBef>
              <a:spcAft>
                <a:spcPts val="0"/>
              </a:spcAft>
              <a:buClrTx/>
              <a:buSzTx/>
              <a:buFontTx/>
              <a:buNone/>
              <a:tabLst/>
              <a:defRPr/>
            </a:pPr>
            <a:fld id="{8608FC2A-8DBD-DC4E-9E1E-3C897F1B3D5D}" type="slidenum">
              <a:rPr kumimoji="0" lang="en-US" b="1" i="0" u="none" strike="noStrike" kern="0" cap="none" spc="0" normalizeH="0" baseline="0" noProof="0" smtClean="0">
                <a:ln>
                  <a:noFill/>
                </a:ln>
                <a:solidFill>
                  <a:schemeClr val="bg1">
                    <a:lumMod val="50000"/>
                  </a:schemeClr>
                </a:solidFill>
                <a:effectLst/>
                <a:uLnTx/>
                <a:uFillTx/>
              </a:rPr>
              <a:pPr marL="0" marR="0" lvl="0" indent="0" defTabSz="914400" eaLnBrk="1" fontAlgn="auto" latinLnBrk="0" hangingPunct="1">
                <a:lnSpc>
                  <a:spcPct val="100000"/>
                </a:lnSpc>
                <a:spcBef>
                  <a:spcPts val="0"/>
                </a:spcBef>
                <a:spcAft>
                  <a:spcPts val="0"/>
                </a:spcAft>
                <a:buClrTx/>
                <a:buSzTx/>
                <a:buFontTx/>
                <a:buNone/>
                <a:tabLst/>
                <a:defRPr/>
              </a:pPr>
              <a:t>13</a:t>
            </a:fld>
            <a:endParaRPr kumimoji="0" lang="en-US" b="1" i="0" u="none" strike="noStrike" kern="0" cap="none" spc="0" normalizeH="0" baseline="0" noProof="0" dirty="0">
              <a:ln>
                <a:noFill/>
              </a:ln>
              <a:solidFill>
                <a:schemeClr val="bg1">
                  <a:lumMod val="50000"/>
                </a:schemeClr>
              </a:solidFill>
              <a:effectLst/>
              <a:uLnTx/>
              <a:uFillTx/>
            </a:endParaRPr>
          </a:p>
        </p:txBody>
      </p:sp>
      <p:pic>
        <p:nvPicPr>
          <p:cNvPr id="4" name="Paveikslėlis 3"/>
          <p:cNvPicPr>
            <a:picLocks noChangeAspect="1"/>
          </p:cNvPicPr>
          <p:nvPr/>
        </p:nvPicPr>
        <p:blipFill>
          <a:blip r:embed="rId3"/>
          <a:stretch>
            <a:fillRect/>
          </a:stretch>
        </p:blipFill>
        <p:spPr>
          <a:xfrm>
            <a:off x="899789" y="6360807"/>
            <a:ext cx="6187976" cy="365792"/>
          </a:xfrm>
          <a:prstGeom prst="rect">
            <a:avLst/>
          </a:prstGeom>
        </p:spPr>
      </p:pic>
    </p:spTree>
    <p:extLst>
      <p:ext uri="{BB962C8B-B14F-4D97-AF65-F5344CB8AC3E}">
        <p14:creationId xmlns:p14="http://schemas.microsoft.com/office/powerpoint/2010/main" xmlns="" val="182044035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25470" y="148146"/>
            <a:ext cx="8066679" cy="1143000"/>
          </a:xfrm>
        </p:spPr>
        <p:txBody>
          <a:bodyPr>
            <a:normAutofit/>
          </a:bodyPr>
          <a:lstStyle/>
          <a:p>
            <a:r>
              <a:rPr lang="lt-LT" sz="2800" dirty="0">
                <a:solidFill>
                  <a:srgbClr val="E40046"/>
                </a:solidFill>
              </a:rPr>
              <a:t>Pacientų teisės ES</a:t>
            </a:r>
          </a:p>
        </p:txBody>
      </p:sp>
      <p:sp>
        <p:nvSpPr>
          <p:cNvPr id="3" name="Content Placeholder 2"/>
          <p:cNvSpPr>
            <a:spLocks noGrp="1"/>
          </p:cNvSpPr>
          <p:nvPr>
            <p:ph idx="1"/>
          </p:nvPr>
        </p:nvSpPr>
        <p:spPr/>
        <p:txBody>
          <a:bodyPr>
            <a:normAutofit/>
          </a:bodyPr>
          <a:lstStyle/>
          <a:p>
            <a:pPr algn="just"/>
            <a:r>
              <a:rPr lang="lt-LT" sz="2000" dirty="0">
                <a:solidFill>
                  <a:schemeClr val="tx1">
                    <a:lumMod val="65000"/>
                    <a:lumOff val="35000"/>
                  </a:schemeClr>
                </a:solidFill>
              </a:rPr>
              <a:t>ES pagrindinių teisių chartija įtvirtina:</a:t>
            </a:r>
          </a:p>
          <a:p>
            <a:pPr lvl="1" algn="just">
              <a:buFontTx/>
              <a:buChar char="-"/>
            </a:pPr>
            <a:r>
              <a:rPr lang="lt-LT" sz="1800" dirty="0">
                <a:solidFill>
                  <a:schemeClr val="tx1">
                    <a:lumMod val="65000"/>
                    <a:lumOff val="35000"/>
                  </a:schemeClr>
                </a:solidFill>
              </a:rPr>
              <a:t>vykdant ES politiką ir veiklą, užtikrinamas aukštas žmonių sveikatos apsaugos lygis;</a:t>
            </a:r>
          </a:p>
          <a:p>
            <a:pPr lvl="1" algn="just">
              <a:buFontTx/>
              <a:buChar char="-"/>
            </a:pPr>
            <a:r>
              <a:rPr lang="lt-LT" sz="1800" dirty="0">
                <a:solidFill>
                  <a:schemeClr val="tx1">
                    <a:lumMod val="65000"/>
                    <a:lumOff val="35000"/>
                  </a:schemeClr>
                </a:solidFill>
              </a:rPr>
              <a:t>ES teritorijoje gyvenantys asmenys turi teisę į profilaktinę sveikatos priežiūrą ir teisę į gydymą nacionalinių teisės aktų numatyta tvarka;</a:t>
            </a:r>
          </a:p>
          <a:p>
            <a:pPr algn="just"/>
            <a:endParaRPr lang="lt-LT" sz="2000" dirty="0">
              <a:solidFill>
                <a:schemeClr val="tx1">
                  <a:lumMod val="65000"/>
                  <a:lumOff val="35000"/>
                </a:schemeClr>
              </a:solidFill>
            </a:endParaRPr>
          </a:p>
          <a:p>
            <a:pPr algn="just"/>
            <a:r>
              <a:rPr lang="lt-LT" sz="2000" dirty="0">
                <a:solidFill>
                  <a:schemeClr val="tx1">
                    <a:lumMod val="65000"/>
                    <a:lumOff val="35000"/>
                  </a:schemeClr>
                </a:solidFill>
              </a:rPr>
              <a:t>Teisė į sveikatos priežiūros paslaugas kitoje valstybėje narėje</a:t>
            </a:r>
          </a:p>
          <a:p>
            <a:pPr algn="just"/>
            <a:r>
              <a:rPr lang="lt-LT" sz="2000" dirty="0">
                <a:solidFill>
                  <a:srgbClr val="EE274C"/>
                </a:solidFill>
              </a:rPr>
              <a:t>Teisė į naujoves</a:t>
            </a:r>
          </a:p>
          <a:p>
            <a:pPr algn="just"/>
            <a:r>
              <a:rPr lang="lt-LT" sz="2000" dirty="0">
                <a:solidFill>
                  <a:schemeClr val="tx1">
                    <a:lumMod val="65000"/>
                    <a:lumOff val="35000"/>
                  </a:schemeClr>
                </a:solidFill>
              </a:rPr>
              <a:t>Teisė į informaciją</a:t>
            </a:r>
          </a:p>
          <a:p>
            <a:pPr algn="just"/>
            <a:r>
              <a:rPr lang="lt-LT" sz="2000" dirty="0">
                <a:solidFill>
                  <a:schemeClr val="tx1">
                    <a:lumMod val="65000"/>
                    <a:lumOff val="35000"/>
                  </a:schemeClr>
                </a:solidFill>
              </a:rPr>
              <a:t>Teisė į privatumą ir konfidencialumą</a:t>
            </a:r>
          </a:p>
          <a:p>
            <a:pPr algn="just"/>
            <a:r>
              <a:rPr lang="lt-LT" sz="2000" dirty="0">
                <a:solidFill>
                  <a:schemeClr val="tx1">
                    <a:lumMod val="65000"/>
                    <a:lumOff val="35000"/>
                  </a:schemeClr>
                </a:solidFill>
              </a:rPr>
              <a:t>Teisė skųstis, gauti kompensaciją</a:t>
            </a:r>
          </a:p>
          <a:p>
            <a:pPr algn="just"/>
            <a:r>
              <a:rPr lang="lt-LT" sz="2000" dirty="0">
                <a:solidFill>
                  <a:schemeClr val="tx1">
                    <a:lumMod val="65000"/>
                    <a:lumOff val="35000"/>
                  </a:schemeClr>
                </a:solidFill>
              </a:rPr>
              <a:t>Turėti receptą, kuris būtų pripažįstamas visose ES šalyse</a:t>
            </a:r>
          </a:p>
          <a:p>
            <a:endParaRPr lang="lt-LT" sz="2000" dirty="0">
              <a:solidFill>
                <a:schemeClr val="tx1">
                  <a:lumMod val="50000"/>
                  <a:lumOff val="50000"/>
                </a:schemeClr>
              </a:solidFill>
            </a:endParaRPr>
          </a:p>
          <a:p>
            <a:endParaRPr lang="lt-LT" sz="2000" dirty="0">
              <a:solidFill>
                <a:schemeClr val="tx1">
                  <a:lumMod val="50000"/>
                  <a:lumOff val="50000"/>
                </a:schemeClr>
              </a:solidFill>
            </a:endParaRPr>
          </a:p>
          <a:p>
            <a:endParaRPr lang="lt-LT" sz="2000" dirty="0">
              <a:solidFill>
                <a:schemeClr val="tx1">
                  <a:lumMod val="50000"/>
                  <a:lumOff val="50000"/>
                </a:schemeClr>
              </a:solidFill>
            </a:endParaRPr>
          </a:p>
          <a:p>
            <a:pPr>
              <a:buFontTx/>
              <a:buChar char="-"/>
            </a:pPr>
            <a:endParaRPr lang="lt-LT" sz="2000" dirty="0">
              <a:solidFill>
                <a:schemeClr val="tx1">
                  <a:lumMod val="50000"/>
                  <a:lumOff val="50000"/>
                </a:schemeClr>
              </a:solidFill>
            </a:endParaRPr>
          </a:p>
        </p:txBody>
      </p:sp>
      <p:sp>
        <p:nvSpPr>
          <p:cNvPr id="5" name="Slide Number Placeholder 4"/>
          <p:cNvSpPr>
            <a:spLocks noGrp="1"/>
          </p:cNvSpPr>
          <p:nvPr>
            <p:ph type="sldNum" sz="quarter" idx="12"/>
          </p:nvPr>
        </p:nvSpPr>
        <p:spPr/>
        <p:txBody>
          <a:bodyPr/>
          <a:lstStyle/>
          <a:p>
            <a:fld id="{8608FC2A-8DBD-DC4E-9E1E-3C897F1B3D5D}" type="slidenum">
              <a:rPr lang="en-US" smtClean="0"/>
              <a:pPr/>
              <a:t>14</a:t>
            </a:fld>
            <a:endParaRPr lang="en-US"/>
          </a:p>
        </p:txBody>
      </p:sp>
      <p:pic>
        <p:nvPicPr>
          <p:cNvPr id="6" name="Paveikslėlis 5"/>
          <p:cNvPicPr>
            <a:picLocks noChangeAspect="1"/>
          </p:cNvPicPr>
          <p:nvPr/>
        </p:nvPicPr>
        <p:blipFill>
          <a:blip r:embed="rId3"/>
          <a:stretch>
            <a:fillRect/>
          </a:stretch>
        </p:blipFill>
        <p:spPr>
          <a:xfrm>
            <a:off x="899788" y="6360807"/>
            <a:ext cx="6187976" cy="365792"/>
          </a:xfrm>
          <a:prstGeom prst="rect">
            <a:avLst/>
          </a:prstGeom>
        </p:spPr>
      </p:pic>
    </p:spTree>
    <p:extLst>
      <p:ext uri="{BB962C8B-B14F-4D97-AF65-F5344CB8AC3E}">
        <p14:creationId xmlns:p14="http://schemas.microsoft.com/office/powerpoint/2010/main" xmlns="" val="338578292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25471" y="161593"/>
            <a:ext cx="8066679" cy="1143000"/>
          </a:xfrm>
        </p:spPr>
        <p:txBody>
          <a:bodyPr>
            <a:normAutofit/>
          </a:bodyPr>
          <a:lstStyle/>
          <a:p>
            <a:r>
              <a:rPr lang="lt-LT" sz="2800" dirty="0">
                <a:solidFill>
                  <a:srgbClr val="E40046"/>
                </a:solidFill>
              </a:rPr>
              <a:t>ES ir Lietuvos pacientų teisės</a:t>
            </a:r>
          </a:p>
        </p:txBody>
      </p:sp>
      <p:sp>
        <p:nvSpPr>
          <p:cNvPr id="3" name="Content Placeholder 2"/>
          <p:cNvSpPr>
            <a:spLocks noGrp="1"/>
          </p:cNvSpPr>
          <p:nvPr>
            <p:ph idx="1"/>
          </p:nvPr>
        </p:nvSpPr>
        <p:spPr/>
        <p:txBody>
          <a:bodyPr>
            <a:normAutofit/>
          </a:bodyPr>
          <a:lstStyle/>
          <a:p>
            <a:pPr algn="just"/>
            <a:r>
              <a:rPr lang="lt-LT" sz="2000" dirty="0">
                <a:solidFill>
                  <a:schemeClr val="tx1">
                    <a:lumMod val="65000"/>
                    <a:lumOff val="35000"/>
                  </a:schemeClr>
                </a:solidFill>
              </a:rPr>
              <a:t>Iš esmės dauguma teisių sutampa</a:t>
            </a:r>
          </a:p>
          <a:p>
            <a:pPr marL="0" indent="0" algn="just">
              <a:buNone/>
            </a:pPr>
            <a:endParaRPr lang="lt-LT" sz="2000" dirty="0">
              <a:solidFill>
                <a:schemeClr val="tx1">
                  <a:lumMod val="65000"/>
                  <a:lumOff val="35000"/>
                </a:schemeClr>
              </a:solidFill>
            </a:endParaRPr>
          </a:p>
          <a:p>
            <a:pPr algn="just"/>
            <a:r>
              <a:rPr lang="en-US" sz="2000" dirty="0">
                <a:solidFill>
                  <a:schemeClr val="tx1">
                    <a:lumMod val="65000"/>
                    <a:lumOff val="35000"/>
                  </a:schemeClr>
                </a:solidFill>
              </a:rPr>
              <a:t>ES </a:t>
            </a:r>
            <a:r>
              <a:rPr lang="en-US" sz="2000" dirty="0" err="1">
                <a:solidFill>
                  <a:schemeClr val="tx1">
                    <a:lumMod val="65000"/>
                    <a:lumOff val="35000"/>
                  </a:schemeClr>
                </a:solidFill>
              </a:rPr>
              <a:t>nesiekia</a:t>
            </a:r>
            <a:r>
              <a:rPr lang="en-US" sz="2000" dirty="0">
                <a:solidFill>
                  <a:schemeClr val="tx1">
                    <a:lumMod val="65000"/>
                    <a:lumOff val="35000"/>
                  </a:schemeClr>
                </a:solidFill>
              </a:rPr>
              <a:t> </a:t>
            </a:r>
            <a:r>
              <a:rPr lang="en-US" sz="2000" dirty="0" err="1">
                <a:solidFill>
                  <a:schemeClr val="tx1">
                    <a:lumMod val="65000"/>
                    <a:lumOff val="35000"/>
                  </a:schemeClr>
                </a:solidFill>
              </a:rPr>
              <a:t>suvienodinti</a:t>
            </a:r>
            <a:r>
              <a:rPr lang="en-US" sz="2000" dirty="0">
                <a:solidFill>
                  <a:schemeClr val="tx1">
                    <a:lumMod val="65000"/>
                    <a:lumOff val="35000"/>
                  </a:schemeClr>
                </a:solidFill>
              </a:rPr>
              <a:t> </a:t>
            </a:r>
            <a:r>
              <a:rPr lang="en-US" sz="2000" dirty="0" err="1">
                <a:solidFill>
                  <a:schemeClr val="tx1">
                    <a:lumMod val="65000"/>
                    <a:lumOff val="35000"/>
                  </a:schemeClr>
                </a:solidFill>
              </a:rPr>
              <a:t>sveikatos</a:t>
            </a:r>
            <a:r>
              <a:rPr lang="en-US" sz="2000" dirty="0">
                <a:solidFill>
                  <a:schemeClr val="tx1">
                    <a:lumMod val="65000"/>
                    <a:lumOff val="35000"/>
                  </a:schemeClr>
                </a:solidFill>
              </a:rPr>
              <a:t> </a:t>
            </a:r>
            <a:r>
              <a:rPr lang="en-US" sz="2000" dirty="0" err="1">
                <a:solidFill>
                  <a:schemeClr val="tx1">
                    <a:lumMod val="65000"/>
                    <a:lumOff val="35000"/>
                  </a:schemeClr>
                </a:solidFill>
              </a:rPr>
              <a:t>prie</a:t>
            </a:r>
            <a:r>
              <a:rPr lang="lt-LT" sz="2000" dirty="0">
                <a:solidFill>
                  <a:schemeClr val="tx1">
                    <a:lumMod val="65000"/>
                    <a:lumOff val="35000"/>
                  </a:schemeClr>
                </a:solidFill>
              </a:rPr>
              <a:t>žiūros paslaugų teikimo valstybėse narėse</a:t>
            </a:r>
          </a:p>
          <a:p>
            <a:pPr marL="0" indent="0" algn="just">
              <a:buNone/>
            </a:pPr>
            <a:endParaRPr lang="lt-LT" sz="2000" dirty="0">
              <a:solidFill>
                <a:schemeClr val="tx1">
                  <a:lumMod val="65000"/>
                  <a:lumOff val="35000"/>
                </a:schemeClr>
              </a:solidFill>
            </a:endParaRPr>
          </a:p>
          <a:p>
            <a:pPr algn="just"/>
            <a:r>
              <a:rPr lang="lt-LT" sz="2000" dirty="0">
                <a:solidFill>
                  <a:schemeClr val="tx1">
                    <a:lumMod val="65000"/>
                    <a:lumOff val="35000"/>
                  </a:schemeClr>
                </a:solidFill>
              </a:rPr>
              <a:t>ES teisė pacientui nesuteikia naujų teisių, kol pacientas naudojasi sveikatos priežiūros paslaugomis valstybėje narėje, kurioje yra apdraustas privalomuoju sveikatos draudimu</a:t>
            </a:r>
          </a:p>
          <a:p>
            <a:endParaRPr lang="lt-LT" sz="2000" dirty="0">
              <a:solidFill>
                <a:schemeClr val="tx1">
                  <a:lumMod val="50000"/>
                  <a:lumOff val="50000"/>
                </a:schemeClr>
              </a:solidFill>
            </a:endParaRPr>
          </a:p>
        </p:txBody>
      </p:sp>
      <p:sp>
        <p:nvSpPr>
          <p:cNvPr id="5" name="Slide Number Placeholder 4"/>
          <p:cNvSpPr>
            <a:spLocks noGrp="1"/>
          </p:cNvSpPr>
          <p:nvPr>
            <p:ph type="sldNum" sz="quarter" idx="12"/>
          </p:nvPr>
        </p:nvSpPr>
        <p:spPr/>
        <p:txBody>
          <a:bodyPr/>
          <a:lstStyle/>
          <a:p>
            <a:fld id="{8608FC2A-8DBD-DC4E-9E1E-3C897F1B3D5D}" type="slidenum">
              <a:rPr lang="en-US" smtClean="0"/>
              <a:pPr/>
              <a:t>15</a:t>
            </a:fld>
            <a:endParaRPr lang="en-US"/>
          </a:p>
        </p:txBody>
      </p:sp>
      <p:pic>
        <p:nvPicPr>
          <p:cNvPr id="6" name="Paveikslėlis 5"/>
          <p:cNvPicPr>
            <a:picLocks noChangeAspect="1"/>
          </p:cNvPicPr>
          <p:nvPr/>
        </p:nvPicPr>
        <p:blipFill>
          <a:blip r:embed="rId3"/>
          <a:stretch>
            <a:fillRect/>
          </a:stretch>
        </p:blipFill>
        <p:spPr>
          <a:xfrm>
            <a:off x="859448" y="6358035"/>
            <a:ext cx="6187976" cy="365792"/>
          </a:xfrm>
          <a:prstGeom prst="rect">
            <a:avLst/>
          </a:prstGeom>
        </p:spPr>
      </p:pic>
    </p:spTree>
    <p:extLst>
      <p:ext uri="{BB962C8B-B14F-4D97-AF65-F5344CB8AC3E}">
        <p14:creationId xmlns:p14="http://schemas.microsoft.com/office/powerpoint/2010/main" xmlns="" val="396841836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25471" y="112656"/>
            <a:ext cx="8066679" cy="1143000"/>
          </a:xfrm>
        </p:spPr>
        <p:txBody>
          <a:bodyPr>
            <a:normAutofit/>
          </a:bodyPr>
          <a:lstStyle/>
          <a:p>
            <a:r>
              <a:rPr lang="lt-LT" sz="2800" dirty="0">
                <a:solidFill>
                  <a:srgbClr val="E40046"/>
                </a:solidFill>
              </a:rPr>
              <a:t>Teisė į naujoves</a:t>
            </a:r>
          </a:p>
        </p:txBody>
      </p:sp>
      <p:sp>
        <p:nvSpPr>
          <p:cNvPr id="3" name="Content Placeholder 2"/>
          <p:cNvSpPr>
            <a:spLocks noGrp="1"/>
          </p:cNvSpPr>
          <p:nvPr>
            <p:ph idx="1"/>
          </p:nvPr>
        </p:nvSpPr>
        <p:spPr/>
        <p:txBody>
          <a:bodyPr>
            <a:normAutofit/>
          </a:bodyPr>
          <a:lstStyle/>
          <a:p>
            <a:pPr algn="just"/>
            <a:r>
              <a:rPr lang="lt-LT" sz="2000" dirty="0">
                <a:solidFill>
                  <a:schemeClr val="tx1">
                    <a:lumMod val="65000"/>
                    <a:lumOff val="35000"/>
                  </a:schemeClr>
                </a:solidFill>
              </a:rPr>
              <a:t>Europos pacientų teisių chartijoje numatyta teisė į naujoves</a:t>
            </a:r>
          </a:p>
          <a:p>
            <a:pPr algn="just"/>
            <a:endParaRPr lang="lt-LT" sz="2000" dirty="0">
              <a:solidFill>
                <a:schemeClr val="tx1">
                  <a:lumMod val="65000"/>
                  <a:lumOff val="35000"/>
                </a:schemeClr>
              </a:solidFill>
            </a:endParaRPr>
          </a:p>
          <a:p>
            <a:pPr algn="just"/>
            <a:r>
              <a:rPr lang="lt-LT" sz="2000" dirty="0">
                <a:solidFill>
                  <a:schemeClr val="tx1">
                    <a:lumMod val="65000"/>
                    <a:lumOff val="35000"/>
                  </a:schemeClr>
                </a:solidFill>
              </a:rPr>
              <a:t>Tai teisė gauti naujausias gydymo ir diagnostines procedūras, atitinkančias tarptautinius standartus, nepriklausomai nuo ekonominių ar finansinių aplinkybių</a:t>
            </a:r>
          </a:p>
          <a:p>
            <a:pPr algn="just"/>
            <a:endParaRPr lang="lt-LT" sz="2000" dirty="0">
              <a:solidFill>
                <a:schemeClr val="tx1">
                  <a:lumMod val="65000"/>
                  <a:lumOff val="35000"/>
                </a:schemeClr>
              </a:solidFill>
            </a:endParaRPr>
          </a:p>
          <a:p>
            <a:pPr algn="just"/>
            <a:r>
              <a:rPr lang="lt-LT" sz="2000" dirty="0">
                <a:solidFill>
                  <a:schemeClr val="tx1">
                    <a:lumMod val="65000"/>
                    <a:lumOff val="35000"/>
                  </a:schemeClr>
                </a:solidFill>
              </a:rPr>
              <a:t>Čia atsiskleidžia vienas iš skirtumų, tarp ES požiūrio ir Lietuvos, nes Lietuvoje praktika rodo, jog naujovės sunkiai skinasi kelią</a:t>
            </a:r>
          </a:p>
          <a:p>
            <a:endParaRPr lang="lt-LT" sz="2000" dirty="0">
              <a:solidFill>
                <a:schemeClr val="tx1">
                  <a:lumMod val="50000"/>
                  <a:lumOff val="50000"/>
                </a:schemeClr>
              </a:solidFill>
            </a:endParaRPr>
          </a:p>
        </p:txBody>
      </p:sp>
      <p:sp>
        <p:nvSpPr>
          <p:cNvPr id="5" name="Slide Number Placeholder 4"/>
          <p:cNvSpPr>
            <a:spLocks noGrp="1"/>
          </p:cNvSpPr>
          <p:nvPr>
            <p:ph type="sldNum" sz="quarter" idx="12"/>
          </p:nvPr>
        </p:nvSpPr>
        <p:spPr/>
        <p:txBody>
          <a:bodyPr/>
          <a:lstStyle/>
          <a:p>
            <a:fld id="{8608FC2A-8DBD-DC4E-9E1E-3C897F1B3D5D}" type="slidenum">
              <a:rPr lang="en-US" smtClean="0"/>
              <a:pPr/>
              <a:t>16</a:t>
            </a:fld>
            <a:endParaRPr lang="en-US"/>
          </a:p>
        </p:txBody>
      </p:sp>
      <p:pic>
        <p:nvPicPr>
          <p:cNvPr id="6" name="Paveikslėlis 5"/>
          <p:cNvPicPr>
            <a:picLocks noChangeAspect="1"/>
          </p:cNvPicPr>
          <p:nvPr/>
        </p:nvPicPr>
        <p:blipFill>
          <a:blip r:embed="rId2"/>
          <a:stretch>
            <a:fillRect/>
          </a:stretch>
        </p:blipFill>
        <p:spPr>
          <a:xfrm>
            <a:off x="899789" y="6360807"/>
            <a:ext cx="6187976" cy="365792"/>
          </a:xfrm>
          <a:prstGeom prst="rect">
            <a:avLst/>
          </a:prstGeom>
        </p:spPr>
      </p:pic>
    </p:spTree>
    <p:extLst>
      <p:ext uri="{BB962C8B-B14F-4D97-AF65-F5344CB8AC3E}">
        <p14:creationId xmlns:p14="http://schemas.microsoft.com/office/powerpoint/2010/main" xmlns="" val="23852257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25471" y="112656"/>
            <a:ext cx="8066679" cy="1143000"/>
          </a:xfrm>
        </p:spPr>
        <p:txBody>
          <a:bodyPr>
            <a:normAutofit/>
          </a:bodyPr>
          <a:lstStyle/>
          <a:p>
            <a:r>
              <a:rPr lang="lt-LT" sz="2800" dirty="0">
                <a:solidFill>
                  <a:srgbClr val="E40046"/>
                </a:solidFill>
              </a:rPr>
              <a:t>Teisė į naujoves (2)</a:t>
            </a:r>
          </a:p>
        </p:txBody>
      </p:sp>
      <p:sp>
        <p:nvSpPr>
          <p:cNvPr id="3" name="Content Placeholder 2"/>
          <p:cNvSpPr>
            <a:spLocks noGrp="1"/>
          </p:cNvSpPr>
          <p:nvPr>
            <p:ph idx="1"/>
          </p:nvPr>
        </p:nvSpPr>
        <p:spPr/>
        <p:txBody>
          <a:bodyPr>
            <a:normAutofit/>
          </a:bodyPr>
          <a:lstStyle/>
          <a:p>
            <a:pPr algn="just"/>
            <a:r>
              <a:rPr lang="lt-LT" sz="2000" dirty="0">
                <a:solidFill>
                  <a:schemeClr val="tx1">
                    <a:lumMod val="65000"/>
                    <a:lumOff val="35000"/>
                  </a:schemeClr>
                </a:solidFill>
              </a:rPr>
              <a:t>Pacientai privalo turėti galimybę naudotis sveikatos priežiūros paslaugomis, reikalingomis atsižvelgiant į jų būklę</a:t>
            </a:r>
          </a:p>
          <a:p>
            <a:pPr algn="just"/>
            <a:endParaRPr lang="lt-LT" sz="2000" dirty="0">
              <a:solidFill>
                <a:schemeClr val="tx1">
                  <a:lumMod val="65000"/>
                  <a:lumOff val="35000"/>
                </a:schemeClr>
              </a:solidFill>
            </a:endParaRPr>
          </a:p>
          <a:p>
            <a:pPr algn="just"/>
            <a:r>
              <a:rPr lang="lt-LT" sz="2000" dirty="0">
                <a:solidFill>
                  <a:schemeClr val="tx1">
                    <a:lumMod val="65000"/>
                    <a:lumOff val="35000"/>
                  </a:schemeClr>
                </a:solidFill>
              </a:rPr>
              <a:t>Tai apima galimybę naudotis ne tik saugiomis, kokybiškomis ir tinkamomis paslaugomis, gydymu, prevencine priežiūros ir </a:t>
            </a:r>
            <a:r>
              <a:rPr lang="lt-LT" sz="2000" dirty="0" err="1">
                <a:solidFill>
                  <a:schemeClr val="tx1">
                    <a:lumMod val="65000"/>
                    <a:lumOff val="35000"/>
                  </a:schemeClr>
                </a:solidFill>
              </a:rPr>
              <a:t>sveikatinimo</a:t>
            </a:r>
            <a:r>
              <a:rPr lang="lt-LT" sz="2000" dirty="0">
                <a:solidFill>
                  <a:schemeClr val="tx1">
                    <a:lumMod val="65000"/>
                    <a:lumOff val="35000"/>
                  </a:schemeClr>
                </a:solidFill>
              </a:rPr>
              <a:t> veikla, bet ir </a:t>
            </a:r>
            <a:r>
              <a:rPr lang="lt-LT" sz="2000" dirty="0">
                <a:solidFill>
                  <a:srgbClr val="E40046"/>
                </a:solidFill>
              </a:rPr>
              <a:t>reikiamomis</a:t>
            </a:r>
            <a:r>
              <a:rPr lang="lt-LT" sz="2000" dirty="0">
                <a:solidFill>
                  <a:schemeClr val="tx1">
                    <a:lumMod val="65000"/>
                    <a:lumOff val="35000"/>
                  </a:schemeClr>
                </a:solidFill>
              </a:rPr>
              <a:t> paslaugomis, nepriklausomai nuo jų būklės ar socialinio ekonominio statuso</a:t>
            </a:r>
          </a:p>
          <a:p>
            <a:pPr marL="0" indent="0" algn="just">
              <a:buNone/>
            </a:pPr>
            <a:endParaRPr lang="lt-LT" sz="2000" dirty="0">
              <a:solidFill>
                <a:schemeClr val="tx1">
                  <a:lumMod val="65000"/>
                  <a:lumOff val="35000"/>
                </a:schemeClr>
              </a:solidFill>
            </a:endParaRPr>
          </a:p>
          <a:p>
            <a:pPr algn="just"/>
            <a:r>
              <a:rPr lang="lt-LT" sz="2000" dirty="0">
                <a:solidFill>
                  <a:schemeClr val="tx1">
                    <a:lumMod val="65000"/>
                    <a:lumOff val="35000"/>
                  </a:schemeClr>
                </a:solidFill>
              </a:rPr>
              <a:t>Norint, kad pacientai pasiektų kaip įmanoma geriausią gyvenimo kokybę, sveikatos priežiūra privalo tenkinti šiuolaikiškumo, naujumo standartus</a:t>
            </a:r>
            <a:endParaRPr lang="lt-LT" sz="2000" dirty="0">
              <a:solidFill>
                <a:schemeClr val="tx1">
                  <a:lumMod val="50000"/>
                  <a:lumOff val="50000"/>
                </a:schemeClr>
              </a:solidFill>
            </a:endParaRPr>
          </a:p>
        </p:txBody>
      </p:sp>
      <p:sp>
        <p:nvSpPr>
          <p:cNvPr id="5" name="Slide Number Placeholder 4"/>
          <p:cNvSpPr>
            <a:spLocks noGrp="1"/>
          </p:cNvSpPr>
          <p:nvPr>
            <p:ph type="sldNum" sz="quarter" idx="12"/>
          </p:nvPr>
        </p:nvSpPr>
        <p:spPr/>
        <p:txBody>
          <a:bodyPr/>
          <a:lstStyle/>
          <a:p>
            <a:fld id="{8608FC2A-8DBD-DC4E-9E1E-3C897F1B3D5D}" type="slidenum">
              <a:rPr lang="en-US" smtClean="0"/>
              <a:pPr/>
              <a:t>17</a:t>
            </a:fld>
            <a:endParaRPr lang="en-US"/>
          </a:p>
        </p:txBody>
      </p:sp>
      <p:pic>
        <p:nvPicPr>
          <p:cNvPr id="6" name="Paveikslėlis 5"/>
          <p:cNvPicPr>
            <a:picLocks noChangeAspect="1"/>
          </p:cNvPicPr>
          <p:nvPr/>
        </p:nvPicPr>
        <p:blipFill>
          <a:blip r:embed="rId2"/>
          <a:stretch>
            <a:fillRect/>
          </a:stretch>
        </p:blipFill>
        <p:spPr>
          <a:xfrm>
            <a:off x="899789" y="6360807"/>
            <a:ext cx="6187976" cy="365792"/>
          </a:xfrm>
          <a:prstGeom prst="rect">
            <a:avLst/>
          </a:prstGeom>
        </p:spPr>
      </p:pic>
    </p:spTree>
    <p:extLst>
      <p:ext uri="{BB962C8B-B14F-4D97-AF65-F5344CB8AC3E}">
        <p14:creationId xmlns:p14="http://schemas.microsoft.com/office/powerpoint/2010/main" xmlns="" val="348171805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25471" y="112656"/>
            <a:ext cx="8066679" cy="1143000"/>
          </a:xfrm>
        </p:spPr>
        <p:txBody>
          <a:bodyPr>
            <a:normAutofit/>
          </a:bodyPr>
          <a:lstStyle/>
          <a:p>
            <a:r>
              <a:rPr lang="lt-LT" sz="2800" dirty="0">
                <a:solidFill>
                  <a:srgbClr val="E40046"/>
                </a:solidFill>
              </a:rPr>
              <a:t>Naujovės farmacijoje</a:t>
            </a:r>
          </a:p>
        </p:txBody>
      </p:sp>
      <p:sp>
        <p:nvSpPr>
          <p:cNvPr id="3" name="Content Placeholder 2"/>
          <p:cNvSpPr>
            <a:spLocks noGrp="1"/>
          </p:cNvSpPr>
          <p:nvPr>
            <p:ph idx="1"/>
          </p:nvPr>
        </p:nvSpPr>
        <p:spPr>
          <a:xfrm>
            <a:off x="525471" y="1146734"/>
            <a:ext cx="8066679" cy="662723"/>
          </a:xfrm>
        </p:spPr>
        <p:txBody>
          <a:bodyPr>
            <a:noAutofit/>
          </a:bodyPr>
          <a:lstStyle/>
          <a:p>
            <a:pPr marL="0" indent="0" algn="just">
              <a:buNone/>
            </a:pPr>
            <a:r>
              <a:rPr lang="lt-LT" sz="1800" dirty="0">
                <a:solidFill>
                  <a:schemeClr val="tx1">
                    <a:lumMod val="65000"/>
                    <a:lumOff val="35000"/>
                  </a:schemeClr>
                </a:solidFill>
              </a:rPr>
              <a:t>40-59% gyvenimo trukmės pailgėjimas 52 šalyse yra siejamas su </a:t>
            </a:r>
            <a:r>
              <a:rPr lang="lt-LT" sz="1800" dirty="0" err="1">
                <a:solidFill>
                  <a:schemeClr val="tx1">
                    <a:lumMod val="65000"/>
                    <a:lumOff val="35000"/>
                  </a:schemeClr>
                </a:solidFill>
              </a:rPr>
              <a:t>inovatyvių</a:t>
            </a:r>
            <a:r>
              <a:rPr lang="lt-LT" sz="1800" dirty="0">
                <a:solidFill>
                  <a:schemeClr val="tx1">
                    <a:lumMod val="65000"/>
                    <a:lumOff val="35000"/>
                  </a:schemeClr>
                </a:solidFill>
              </a:rPr>
              <a:t> vaistų vartojimu. Gyvenimo trukmės ilgėjimas tęsiasi dėl progreso gydant širdies ir kraujagyslių bei vėžio ligas</a:t>
            </a:r>
          </a:p>
        </p:txBody>
      </p:sp>
      <p:sp>
        <p:nvSpPr>
          <p:cNvPr id="5" name="Slide Number Placeholder 4"/>
          <p:cNvSpPr>
            <a:spLocks noGrp="1"/>
          </p:cNvSpPr>
          <p:nvPr>
            <p:ph type="sldNum" sz="quarter" idx="12"/>
          </p:nvPr>
        </p:nvSpPr>
        <p:spPr/>
        <p:txBody>
          <a:bodyPr/>
          <a:lstStyle/>
          <a:p>
            <a:fld id="{8608FC2A-8DBD-DC4E-9E1E-3C897F1B3D5D}" type="slidenum">
              <a:rPr lang="en-US" smtClean="0"/>
              <a:pPr/>
              <a:t>18</a:t>
            </a:fld>
            <a:endParaRPr lang="en-US"/>
          </a:p>
        </p:txBody>
      </p:sp>
      <p:pic>
        <p:nvPicPr>
          <p:cNvPr id="6" name="Paveikslėlis 5"/>
          <p:cNvPicPr>
            <a:picLocks noChangeAspect="1"/>
          </p:cNvPicPr>
          <p:nvPr/>
        </p:nvPicPr>
        <p:blipFill>
          <a:blip r:embed="rId3"/>
          <a:stretch>
            <a:fillRect/>
          </a:stretch>
        </p:blipFill>
        <p:spPr>
          <a:xfrm>
            <a:off x="899789" y="6360807"/>
            <a:ext cx="6187976" cy="365792"/>
          </a:xfrm>
          <a:prstGeom prst="rect">
            <a:avLst/>
          </a:prstGeom>
        </p:spPr>
      </p:pic>
      <p:pic>
        <p:nvPicPr>
          <p:cNvPr id="4" name="Paveikslėlis 3"/>
          <p:cNvPicPr>
            <a:picLocks noChangeAspect="1"/>
          </p:cNvPicPr>
          <p:nvPr/>
        </p:nvPicPr>
        <p:blipFill>
          <a:blip r:embed="rId4"/>
          <a:stretch>
            <a:fillRect/>
          </a:stretch>
        </p:blipFill>
        <p:spPr>
          <a:xfrm>
            <a:off x="275922" y="2140819"/>
            <a:ext cx="8565776" cy="3997548"/>
          </a:xfrm>
          <a:prstGeom prst="rect">
            <a:avLst/>
          </a:prstGeom>
        </p:spPr>
      </p:pic>
    </p:spTree>
    <p:extLst>
      <p:ext uri="{BB962C8B-B14F-4D97-AF65-F5344CB8AC3E}">
        <p14:creationId xmlns:p14="http://schemas.microsoft.com/office/powerpoint/2010/main" xmlns="" val="282196258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25471" y="112656"/>
            <a:ext cx="8066679" cy="1143000"/>
          </a:xfrm>
        </p:spPr>
        <p:txBody>
          <a:bodyPr>
            <a:normAutofit/>
          </a:bodyPr>
          <a:lstStyle/>
          <a:p>
            <a:r>
              <a:rPr lang="lt-LT" sz="2800" dirty="0">
                <a:solidFill>
                  <a:srgbClr val="E40046"/>
                </a:solidFill>
              </a:rPr>
              <a:t>Naujovės farmacijoje (2)</a:t>
            </a:r>
          </a:p>
        </p:txBody>
      </p:sp>
      <p:sp>
        <p:nvSpPr>
          <p:cNvPr id="3" name="Content Placeholder 2"/>
          <p:cNvSpPr>
            <a:spLocks noGrp="1"/>
          </p:cNvSpPr>
          <p:nvPr>
            <p:ph idx="1"/>
          </p:nvPr>
        </p:nvSpPr>
        <p:spPr>
          <a:xfrm>
            <a:off x="525470" y="1375965"/>
            <a:ext cx="8066679" cy="662723"/>
          </a:xfrm>
        </p:spPr>
        <p:txBody>
          <a:bodyPr>
            <a:noAutofit/>
          </a:bodyPr>
          <a:lstStyle/>
          <a:p>
            <a:pPr marL="0" indent="0" algn="just">
              <a:buNone/>
            </a:pPr>
            <a:r>
              <a:rPr lang="lt-LT" sz="1800" dirty="0" err="1">
                <a:solidFill>
                  <a:schemeClr val="tx1">
                    <a:lumMod val="65000"/>
                    <a:lumOff val="35000"/>
                  </a:schemeClr>
                </a:solidFill>
              </a:rPr>
              <a:t>Inovatyvių</a:t>
            </a:r>
            <a:r>
              <a:rPr lang="lt-LT" sz="1800" dirty="0">
                <a:solidFill>
                  <a:schemeClr val="tx1">
                    <a:lumMod val="65000"/>
                    <a:lumOff val="35000"/>
                  </a:schemeClr>
                </a:solidFill>
              </a:rPr>
              <a:t> vaistų prieinamumas Lietuvoje</a:t>
            </a:r>
          </a:p>
        </p:txBody>
      </p:sp>
      <p:sp>
        <p:nvSpPr>
          <p:cNvPr id="5" name="Slide Number Placeholder 4"/>
          <p:cNvSpPr>
            <a:spLocks noGrp="1"/>
          </p:cNvSpPr>
          <p:nvPr>
            <p:ph type="sldNum" sz="quarter" idx="12"/>
          </p:nvPr>
        </p:nvSpPr>
        <p:spPr/>
        <p:txBody>
          <a:bodyPr/>
          <a:lstStyle/>
          <a:p>
            <a:fld id="{8608FC2A-8DBD-DC4E-9E1E-3C897F1B3D5D}" type="slidenum">
              <a:rPr lang="en-US" smtClean="0"/>
              <a:pPr/>
              <a:t>19</a:t>
            </a:fld>
            <a:endParaRPr lang="en-US"/>
          </a:p>
        </p:txBody>
      </p:sp>
      <p:pic>
        <p:nvPicPr>
          <p:cNvPr id="6" name="Paveikslėlis 5"/>
          <p:cNvPicPr>
            <a:picLocks noChangeAspect="1"/>
          </p:cNvPicPr>
          <p:nvPr/>
        </p:nvPicPr>
        <p:blipFill>
          <a:blip r:embed="rId3"/>
          <a:stretch>
            <a:fillRect/>
          </a:stretch>
        </p:blipFill>
        <p:spPr>
          <a:xfrm>
            <a:off x="899789" y="6360807"/>
            <a:ext cx="6187976" cy="365792"/>
          </a:xfrm>
          <a:prstGeom prst="rect">
            <a:avLst/>
          </a:prstGeom>
        </p:spPr>
      </p:pic>
      <p:pic>
        <p:nvPicPr>
          <p:cNvPr id="7" name="Paveikslėlis 6"/>
          <p:cNvPicPr>
            <a:picLocks noChangeAspect="1"/>
          </p:cNvPicPr>
          <p:nvPr/>
        </p:nvPicPr>
        <p:blipFill>
          <a:blip r:embed="rId4"/>
          <a:stretch>
            <a:fillRect/>
          </a:stretch>
        </p:blipFill>
        <p:spPr>
          <a:xfrm>
            <a:off x="432457" y="1855694"/>
            <a:ext cx="8279086" cy="3984483"/>
          </a:xfrm>
          <a:prstGeom prst="rect">
            <a:avLst/>
          </a:prstGeom>
        </p:spPr>
      </p:pic>
      <p:sp>
        <p:nvSpPr>
          <p:cNvPr id="8" name="Stačiakampis 7"/>
          <p:cNvSpPr/>
          <p:nvPr/>
        </p:nvSpPr>
        <p:spPr>
          <a:xfrm>
            <a:off x="1021976" y="3267635"/>
            <a:ext cx="322730" cy="1909483"/>
          </a:xfrm>
          <a:prstGeom prst="rect">
            <a:avLst/>
          </a:prstGeom>
          <a:noFill/>
          <a:ln w="28575">
            <a:solidFill>
              <a:srgbClr val="E40046"/>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b="1" dirty="0"/>
          </a:p>
        </p:txBody>
      </p:sp>
    </p:spTree>
    <p:extLst>
      <p:ext uri="{BB962C8B-B14F-4D97-AF65-F5344CB8AC3E}">
        <p14:creationId xmlns:p14="http://schemas.microsoft.com/office/powerpoint/2010/main" xmlns="" val="304549917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25471" y="347132"/>
            <a:ext cx="8066679" cy="666856"/>
          </a:xfrm>
        </p:spPr>
        <p:txBody>
          <a:bodyPr>
            <a:normAutofit/>
          </a:bodyPr>
          <a:lstStyle/>
          <a:p>
            <a:r>
              <a:rPr lang="lt-LT" sz="2800" dirty="0">
                <a:solidFill>
                  <a:srgbClr val="EE274C"/>
                </a:solidFill>
              </a:rPr>
              <a:t>Turinys</a:t>
            </a:r>
            <a:endParaRPr lang="en-US" sz="2800" dirty="0">
              <a:solidFill>
                <a:srgbClr val="EE274C"/>
              </a:solidFill>
            </a:endParaRPr>
          </a:p>
        </p:txBody>
      </p:sp>
      <p:sp>
        <p:nvSpPr>
          <p:cNvPr id="3" name="Content Placeholder 2"/>
          <p:cNvSpPr>
            <a:spLocks noGrp="1"/>
          </p:cNvSpPr>
          <p:nvPr>
            <p:ph idx="1"/>
          </p:nvPr>
        </p:nvSpPr>
        <p:spPr>
          <a:xfrm>
            <a:off x="525472" y="1143000"/>
            <a:ext cx="7936140" cy="4957764"/>
          </a:xfrm>
        </p:spPr>
        <p:txBody>
          <a:bodyPr>
            <a:noAutofit/>
          </a:bodyPr>
          <a:lstStyle/>
          <a:p>
            <a:endParaRPr lang="lt-LT" sz="2000" dirty="0">
              <a:solidFill>
                <a:schemeClr val="tx1">
                  <a:lumMod val="65000"/>
                  <a:lumOff val="35000"/>
                </a:schemeClr>
              </a:solidFill>
            </a:endParaRPr>
          </a:p>
          <a:p>
            <a:r>
              <a:rPr lang="lt-LT" sz="2000" dirty="0">
                <a:solidFill>
                  <a:schemeClr val="tx1">
                    <a:lumMod val="65000"/>
                    <a:lumOff val="35000"/>
                  </a:schemeClr>
                </a:solidFill>
              </a:rPr>
              <a:t>Pacientas ir jo teisės Lietuvoje</a:t>
            </a:r>
          </a:p>
          <a:p>
            <a:r>
              <a:rPr lang="lt-LT" sz="2000" dirty="0">
                <a:solidFill>
                  <a:schemeClr val="tx1">
                    <a:lumMod val="65000"/>
                    <a:lumOff val="35000"/>
                  </a:schemeClr>
                </a:solidFill>
              </a:rPr>
              <a:t>Pacientų teisės ES ir galimybė jomis pasinaudoti</a:t>
            </a:r>
          </a:p>
          <a:p>
            <a:r>
              <a:rPr lang="lt-LT" sz="2000" dirty="0">
                <a:solidFill>
                  <a:schemeClr val="tx1">
                    <a:lumMod val="65000"/>
                    <a:lumOff val="35000"/>
                  </a:schemeClr>
                </a:solidFill>
              </a:rPr>
              <a:t>Pacientų organizacijos, jų teisės ir galimybės</a:t>
            </a:r>
          </a:p>
          <a:p>
            <a:pPr marL="0" indent="0">
              <a:buNone/>
            </a:pPr>
            <a:endParaRPr lang="en-US" sz="2000" dirty="0">
              <a:solidFill>
                <a:schemeClr val="tx1">
                  <a:lumMod val="65000"/>
                  <a:lumOff val="35000"/>
                </a:schemeClr>
              </a:solidFill>
            </a:endParaRPr>
          </a:p>
        </p:txBody>
      </p:sp>
      <p:sp>
        <p:nvSpPr>
          <p:cNvPr id="6" name="Slide Number Placeholder 5"/>
          <p:cNvSpPr>
            <a:spLocks noGrp="1"/>
          </p:cNvSpPr>
          <p:nvPr>
            <p:ph type="sldNum" sz="quarter" idx="12"/>
          </p:nvPr>
        </p:nvSpPr>
        <p:spPr/>
        <p:txBody>
          <a:bodyPr/>
          <a:lstStyle/>
          <a:p>
            <a:pPr marL="0" marR="0" lvl="0" indent="0" defTabSz="914400" eaLnBrk="1" fontAlgn="auto" latinLnBrk="0" hangingPunct="1">
              <a:lnSpc>
                <a:spcPct val="100000"/>
              </a:lnSpc>
              <a:spcBef>
                <a:spcPts val="0"/>
              </a:spcBef>
              <a:spcAft>
                <a:spcPts val="0"/>
              </a:spcAft>
              <a:buClrTx/>
              <a:buSzTx/>
              <a:buFontTx/>
              <a:buNone/>
              <a:tabLst/>
              <a:defRPr/>
            </a:pPr>
            <a:fld id="{8608FC2A-8DBD-DC4E-9E1E-3C897F1B3D5D}" type="slidenum">
              <a:rPr kumimoji="0" lang="en-US" i="0" u="none" strike="noStrike" kern="0" cap="none" spc="0" normalizeH="0" baseline="0" noProof="0" smtClean="0">
                <a:ln>
                  <a:noFill/>
                </a:ln>
                <a:solidFill>
                  <a:schemeClr val="bg1">
                    <a:lumMod val="50000"/>
                  </a:schemeClr>
                </a:solidFill>
                <a:effectLst/>
                <a:uLnTx/>
                <a:uFillTx/>
              </a:rPr>
              <a:pPr marL="0" marR="0" lvl="0" indent="0" defTabSz="914400" eaLnBrk="1" fontAlgn="auto" latinLnBrk="0" hangingPunct="1">
                <a:lnSpc>
                  <a:spcPct val="100000"/>
                </a:lnSpc>
                <a:spcBef>
                  <a:spcPts val="0"/>
                </a:spcBef>
                <a:spcAft>
                  <a:spcPts val="0"/>
                </a:spcAft>
                <a:buClrTx/>
                <a:buSzTx/>
                <a:buFontTx/>
                <a:buNone/>
                <a:tabLst/>
                <a:defRPr/>
              </a:pPr>
              <a:t>2</a:t>
            </a:fld>
            <a:endParaRPr kumimoji="0" lang="en-US" i="0" u="none" strike="noStrike" kern="0" cap="none" spc="0" normalizeH="0" baseline="0" noProof="0" dirty="0">
              <a:ln>
                <a:noFill/>
              </a:ln>
              <a:solidFill>
                <a:schemeClr val="bg1">
                  <a:lumMod val="50000"/>
                </a:schemeClr>
              </a:solidFill>
              <a:effectLst/>
              <a:uLnTx/>
              <a:uFillTx/>
            </a:endParaRPr>
          </a:p>
        </p:txBody>
      </p:sp>
      <p:pic>
        <p:nvPicPr>
          <p:cNvPr id="8" name="Paveikslėlis 7"/>
          <p:cNvPicPr>
            <a:picLocks noChangeAspect="1"/>
          </p:cNvPicPr>
          <p:nvPr/>
        </p:nvPicPr>
        <p:blipFill>
          <a:blip r:embed="rId3"/>
          <a:stretch>
            <a:fillRect/>
          </a:stretch>
        </p:blipFill>
        <p:spPr>
          <a:xfrm>
            <a:off x="940129" y="6360807"/>
            <a:ext cx="6187976" cy="365792"/>
          </a:xfrm>
          <a:prstGeom prst="rect">
            <a:avLst/>
          </a:prstGeom>
        </p:spPr>
      </p:pic>
    </p:spTree>
    <p:extLst>
      <p:ext uri="{BB962C8B-B14F-4D97-AF65-F5344CB8AC3E}">
        <p14:creationId xmlns:p14="http://schemas.microsoft.com/office/powerpoint/2010/main" xmlns="" val="259201670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25471" y="112656"/>
            <a:ext cx="8066679" cy="1143000"/>
          </a:xfrm>
        </p:spPr>
        <p:txBody>
          <a:bodyPr>
            <a:normAutofit/>
          </a:bodyPr>
          <a:lstStyle/>
          <a:p>
            <a:r>
              <a:rPr lang="lt-LT" sz="2800" dirty="0">
                <a:solidFill>
                  <a:srgbClr val="E40046"/>
                </a:solidFill>
              </a:rPr>
              <a:t>Naujovės farmacijoje (3)</a:t>
            </a:r>
          </a:p>
        </p:txBody>
      </p:sp>
      <p:sp>
        <p:nvSpPr>
          <p:cNvPr id="3" name="Content Placeholder 2"/>
          <p:cNvSpPr>
            <a:spLocks noGrp="1"/>
          </p:cNvSpPr>
          <p:nvPr>
            <p:ph idx="1"/>
          </p:nvPr>
        </p:nvSpPr>
        <p:spPr/>
        <p:txBody>
          <a:bodyPr>
            <a:normAutofit/>
          </a:bodyPr>
          <a:lstStyle/>
          <a:p>
            <a:pPr algn="just"/>
            <a:r>
              <a:rPr lang="lt-LT" sz="2000" dirty="0">
                <a:solidFill>
                  <a:schemeClr val="tx1">
                    <a:lumMod val="65000"/>
                    <a:lumOff val="35000"/>
                  </a:schemeClr>
                </a:solidFill>
              </a:rPr>
              <a:t>Nauda pacientams ir visuomenei (mums visiems)</a:t>
            </a:r>
          </a:p>
          <a:p>
            <a:pPr algn="just"/>
            <a:endParaRPr lang="lt-LT" sz="2000" dirty="0">
              <a:solidFill>
                <a:schemeClr val="tx1">
                  <a:lumMod val="65000"/>
                  <a:lumOff val="35000"/>
                </a:schemeClr>
              </a:solidFill>
            </a:endParaRPr>
          </a:p>
          <a:p>
            <a:pPr algn="just"/>
            <a:r>
              <a:rPr lang="lt-LT" sz="2000" dirty="0">
                <a:solidFill>
                  <a:schemeClr val="tx1">
                    <a:lumMod val="65000"/>
                    <a:lumOff val="35000"/>
                  </a:schemeClr>
                </a:solidFill>
              </a:rPr>
              <a:t>Kiekvienas turi teisę į tą patį gydymą ir todėl nėra priimtina, kai esant ligos sunkiai būklei šalies X gyventojai turi naujausio gydymo galimybę, o šalies Y – ne</a:t>
            </a:r>
          </a:p>
          <a:p>
            <a:pPr algn="just"/>
            <a:endParaRPr lang="lt-LT" sz="2000" dirty="0">
              <a:solidFill>
                <a:schemeClr val="tx1">
                  <a:lumMod val="65000"/>
                  <a:lumOff val="35000"/>
                </a:schemeClr>
              </a:solidFill>
            </a:endParaRPr>
          </a:p>
          <a:p>
            <a:pPr algn="just"/>
            <a:r>
              <a:rPr lang="lt-LT" sz="2000" dirty="0">
                <a:solidFill>
                  <a:schemeClr val="tx1">
                    <a:lumMod val="65000"/>
                    <a:lumOff val="35000"/>
                  </a:schemeClr>
                </a:solidFill>
              </a:rPr>
              <a:t>Bendradarbiavimo tokių žinių formavime ir jų keitimosi tarpusavyje svarba</a:t>
            </a:r>
          </a:p>
          <a:p>
            <a:pPr algn="just"/>
            <a:endParaRPr lang="lt-LT" sz="2000" dirty="0">
              <a:solidFill>
                <a:schemeClr val="tx1">
                  <a:lumMod val="65000"/>
                  <a:lumOff val="35000"/>
                </a:schemeClr>
              </a:solidFill>
            </a:endParaRPr>
          </a:p>
          <a:p>
            <a:pPr algn="just"/>
            <a:r>
              <a:rPr lang="lt-LT" sz="2000" dirty="0">
                <a:solidFill>
                  <a:schemeClr val="tx1">
                    <a:lumMod val="65000"/>
                    <a:lumOff val="35000"/>
                  </a:schemeClr>
                </a:solidFill>
              </a:rPr>
              <a:t>Visuomenė turi būti informuota ir </a:t>
            </a:r>
            <a:r>
              <a:rPr lang="lt-LT" sz="2000" dirty="0" err="1">
                <a:solidFill>
                  <a:schemeClr val="tx1">
                    <a:lumMod val="65000"/>
                    <a:lumOff val="35000"/>
                  </a:schemeClr>
                </a:solidFill>
              </a:rPr>
              <a:t>proaktyvi</a:t>
            </a:r>
            <a:endParaRPr lang="lt-LT" sz="2000" dirty="0">
              <a:solidFill>
                <a:schemeClr val="tx1">
                  <a:lumMod val="65000"/>
                  <a:lumOff val="35000"/>
                </a:schemeClr>
              </a:solidFill>
            </a:endParaRPr>
          </a:p>
          <a:p>
            <a:endParaRPr lang="lt-LT" sz="2000" dirty="0">
              <a:solidFill>
                <a:schemeClr val="tx1">
                  <a:lumMod val="50000"/>
                  <a:lumOff val="50000"/>
                </a:schemeClr>
              </a:solidFill>
            </a:endParaRPr>
          </a:p>
        </p:txBody>
      </p:sp>
      <p:sp>
        <p:nvSpPr>
          <p:cNvPr id="5" name="Slide Number Placeholder 4"/>
          <p:cNvSpPr>
            <a:spLocks noGrp="1"/>
          </p:cNvSpPr>
          <p:nvPr>
            <p:ph type="sldNum" sz="quarter" idx="12"/>
          </p:nvPr>
        </p:nvSpPr>
        <p:spPr/>
        <p:txBody>
          <a:bodyPr/>
          <a:lstStyle/>
          <a:p>
            <a:fld id="{8608FC2A-8DBD-DC4E-9E1E-3C897F1B3D5D}" type="slidenum">
              <a:rPr lang="en-US" smtClean="0"/>
              <a:pPr/>
              <a:t>20</a:t>
            </a:fld>
            <a:endParaRPr lang="en-US"/>
          </a:p>
        </p:txBody>
      </p:sp>
      <p:pic>
        <p:nvPicPr>
          <p:cNvPr id="6" name="Paveikslėlis 5"/>
          <p:cNvPicPr>
            <a:picLocks noChangeAspect="1"/>
          </p:cNvPicPr>
          <p:nvPr/>
        </p:nvPicPr>
        <p:blipFill>
          <a:blip r:embed="rId2"/>
          <a:stretch>
            <a:fillRect/>
          </a:stretch>
        </p:blipFill>
        <p:spPr>
          <a:xfrm>
            <a:off x="899789" y="6360807"/>
            <a:ext cx="6187976" cy="365792"/>
          </a:xfrm>
          <a:prstGeom prst="rect">
            <a:avLst/>
          </a:prstGeom>
        </p:spPr>
      </p:pic>
    </p:spTree>
    <p:extLst>
      <p:ext uri="{BB962C8B-B14F-4D97-AF65-F5344CB8AC3E}">
        <p14:creationId xmlns:p14="http://schemas.microsoft.com/office/powerpoint/2010/main" xmlns="" val="316390777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25471" y="123612"/>
            <a:ext cx="8066679" cy="1143000"/>
          </a:xfrm>
        </p:spPr>
        <p:txBody>
          <a:bodyPr/>
          <a:lstStyle/>
          <a:p>
            <a:r>
              <a:rPr lang="lt-LT" sz="2800" dirty="0">
                <a:solidFill>
                  <a:srgbClr val="E40046"/>
                </a:solidFill>
              </a:rPr>
              <a:t>Mobilumo direktyva</a:t>
            </a:r>
            <a:endParaRPr lang="lt-LT" dirty="0">
              <a:solidFill>
                <a:srgbClr val="E40046"/>
              </a:solidFill>
            </a:endParaRPr>
          </a:p>
        </p:txBody>
      </p:sp>
      <p:sp>
        <p:nvSpPr>
          <p:cNvPr id="3" name="Content Placeholder 2"/>
          <p:cNvSpPr>
            <a:spLocks noGrp="1"/>
          </p:cNvSpPr>
          <p:nvPr>
            <p:ph idx="1"/>
          </p:nvPr>
        </p:nvSpPr>
        <p:spPr>
          <a:xfrm>
            <a:off x="525470" y="1399988"/>
            <a:ext cx="8066679" cy="4525963"/>
          </a:xfrm>
        </p:spPr>
        <p:txBody>
          <a:bodyPr>
            <a:normAutofit fontScale="92500" lnSpcReduction="20000"/>
          </a:bodyPr>
          <a:lstStyle/>
          <a:p>
            <a:pPr algn="just"/>
            <a:r>
              <a:rPr lang="en-US" sz="2200" dirty="0">
                <a:solidFill>
                  <a:schemeClr val="tx1">
                    <a:lumMod val="65000"/>
                    <a:lumOff val="35000"/>
                  </a:schemeClr>
                </a:solidFill>
              </a:rPr>
              <a:t>2013 m. </a:t>
            </a:r>
            <a:r>
              <a:rPr lang="lt-LT" sz="2200" dirty="0">
                <a:solidFill>
                  <a:schemeClr val="tx1">
                    <a:lumMod val="65000"/>
                    <a:lumOff val="35000"/>
                  </a:schemeClr>
                </a:solidFill>
              </a:rPr>
              <a:t>įsigaliojo į Lietuvos teisę perkeltos taip vadinamos mobilumo direktyvos (direktyva dėl pacientų teisių į tarpvalstybines SPP  įgyvendinimo) nuostatos</a:t>
            </a:r>
          </a:p>
          <a:p>
            <a:pPr algn="just"/>
            <a:endParaRPr lang="lt-LT" sz="2200" dirty="0">
              <a:solidFill>
                <a:schemeClr val="tx1">
                  <a:lumMod val="65000"/>
                  <a:lumOff val="35000"/>
                </a:schemeClr>
              </a:solidFill>
            </a:endParaRPr>
          </a:p>
          <a:p>
            <a:pPr algn="just"/>
            <a:r>
              <a:rPr lang="lt-LT" sz="2200" dirty="0">
                <a:solidFill>
                  <a:schemeClr val="tx1">
                    <a:lumMod val="65000"/>
                    <a:lumOff val="35000"/>
                  </a:schemeClr>
                </a:solidFill>
              </a:rPr>
              <a:t>Apdrausti asmenys </a:t>
            </a:r>
            <a:r>
              <a:rPr lang="lt-LT" sz="2200" dirty="0">
                <a:solidFill>
                  <a:srgbClr val="E40046"/>
                </a:solidFill>
              </a:rPr>
              <a:t>turi teisę gydytis ir gauti reikiamas</a:t>
            </a:r>
            <a:r>
              <a:rPr lang="lt-LT" sz="2200" dirty="0">
                <a:solidFill>
                  <a:schemeClr val="tx1">
                    <a:lumMod val="50000"/>
                    <a:lumOff val="50000"/>
                  </a:schemeClr>
                </a:solidFill>
              </a:rPr>
              <a:t> S</a:t>
            </a:r>
            <a:r>
              <a:rPr lang="lt-LT" sz="2200" dirty="0">
                <a:solidFill>
                  <a:schemeClr val="tx1">
                    <a:lumMod val="65000"/>
                    <a:lumOff val="35000"/>
                  </a:schemeClr>
                </a:solidFill>
              </a:rPr>
              <a:t>PP visose EEE valstybėse</a:t>
            </a:r>
          </a:p>
          <a:p>
            <a:pPr algn="just"/>
            <a:endParaRPr lang="lt-LT" sz="2200" dirty="0">
              <a:solidFill>
                <a:schemeClr val="tx1">
                  <a:lumMod val="65000"/>
                  <a:lumOff val="35000"/>
                </a:schemeClr>
              </a:solidFill>
            </a:endParaRPr>
          </a:p>
          <a:p>
            <a:pPr algn="just"/>
            <a:r>
              <a:rPr lang="lt-LT" sz="2200" dirty="0" err="1">
                <a:solidFill>
                  <a:schemeClr val="tx1">
                    <a:lumMod val="65000"/>
                    <a:lumOff val="35000"/>
                  </a:schemeClr>
                </a:solidFill>
              </a:rPr>
              <a:t>Apdraustiesiams</a:t>
            </a:r>
            <a:r>
              <a:rPr lang="lt-LT" sz="2200" dirty="0">
                <a:solidFill>
                  <a:schemeClr val="tx1">
                    <a:lumMod val="65000"/>
                    <a:lumOff val="35000"/>
                  </a:schemeClr>
                </a:solidFill>
              </a:rPr>
              <a:t> SPP teikiamos ir jų išlaidos yra apmokamos gydymo valstybės nacionalinių teisės aktų nustatyta tvarka</a:t>
            </a:r>
          </a:p>
          <a:p>
            <a:pPr algn="just"/>
            <a:endParaRPr lang="lt-LT" sz="2200" dirty="0">
              <a:solidFill>
                <a:schemeClr val="tx1">
                  <a:lumMod val="65000"/>
                  <a:lumOff val="35000"/>
                </a:schemeClr>
              </a:solidFill>
            </a:endParaRPr>
          </a:p>
          <a:p>
            <a:pPr algn="just"/>
            <a:r>
              <a:rPr lang="lt-LT" sz="2200" dirty="0">
                <a:solidFill>
                  <a:srgbClr val="E40046"/>
                </a:solidFill>
              </a:rPr>
              <a:t>Lietuvoje:</a:t>
            </a:r>
            <a:r>
              <a:rPr lang="lt-LT" sz="2200" dirty="0">
                <a:solidFill>
                  <a:schemeClr val="tx1">
                    <a:lumMod val="65000"/>
                    <a:lumOff val="35000"/>
                  </a:schemeClr>
                </a:solidFill>
              </a:rPr>
              <a:t> pacientų išlaidos iš PSD biudžeto kompensuojamos tokia apimtimi ir tvarka, kokia būtų kompensuojamos atitinkamos SP išlaidos Lietuvoje pagal nacionalinę teisę</a:t>
            </a:r>
          </a:p>
          <a:p>
            <a:pPr marL="0" indent="0" algn="just">
              <a:buNone/>
            </a:pPr>
            <a:endParaRPr lang="lt-LT" sz="2200" dirty="0">
              <a:solidFill>
                <a:schemeClr val="tx1">
                  <a:lumMod val="65000"/>
                  <a:lumOff val="35000"/>
                </a:schemeClr>
              </a:solidFill>
            </a:endParaRPr>
          </a:p>
          <a:p>
            <a:pPr algn="just"/>
            <a:r>
              <a:rPr lang="lt-LT" sz="2200" dirty="0">
                <a:solidFill>
                  <a:schemeClr val="tx1">
                    <a:lumMod val="65000"/>
                    <a:lumOff val="35000"/>
                  </a:schemeClr>
                </a:solidFill>
              </a:rPr>
              <a:t>Nacionalinio kontaktinio centro interneto puslapis: </a:t>
            </a:r>
            <a:r>
              <a:rPr lang="lt-LT" sz="2200" dirty="0">
                <a:solidFill>
                  <a:schemeClr val="tx1">
                    <a:lumMod val="65000"/>
                    <a:lumOff val="35000"/>
                  </a:schemeClr>
                </a:solidFill>
                <a:hlinkClick r:id="rId3"/>
              </a:rPr>
              <a:t>www.lncp.lt</a:t>
            </a:r>
            <a:r>
              <a:rPr lang="lt-LT" sz="2200" dirty="0">
                <a:solidFill>
                  <a:schemeClr val="tx1">
                    <a:lumMod val="65000"/>
                    <a:lumOff val="35000"/>
                  </a:schemeClr>
                </a:solidFill>
              </a:rPr>
              <a:t> </a:t>
            </a:r>
          </a:p>
          <a:p>
            <a:pPr marL="0" indent="0" algn="just">
              <a:buNone/>
            </a:pPr>
            <a:endParaRPr lang="lt-LT" sz="2000" dirty="0">
              <a:solidFill>
                <a:schemeClr val="tx1">
                  <a:lumMod val="65000"/>
                  <a:lumOff val="35000"/>
                </a:schemeClr>
              </a:solidFill>
            </a:endParaRPr>
          </a:p>
        </p:txBody>
      </p:sp>
      <p:sp>
        <p:nvSpPr>
          <p:cNvPr id="5" name="Slide Number Placeholder 4"/>
          <p:cNvSpPr>
            <a:spLocks noGrp="1"/>
          </p:cNvSpPr>
          <p:nvPr>
            <p:ph type="sldNum" sz="quarter" idx="12"/>
          </p:nvPr>
        </p:nvSpPr>
        <p:spPr/>
        <p:txBody>
          <a:bodyPr/>
          <a:lstStyle/>
          <a:p>
            <a:fld id="{8608FC2A-8DBD-DC4E-9E1E-3C897F1B3D5D}" type="slidenum">
              <a:rPr lang="en-US" smtClean="0"/>
              <a:pPr/>
              <a:t>21</a:t>
            </a:fld>
            <a:endParaRPr lang="en-US"/>
          </a:p>
        </p:txBody>
      </p:sp>
      <p:pic>
        <p:nvPicPr>
          <p:cNvPr id="6" name="Paveikslėlis 5"/>
          <p:cNvPicPr>
            <a:picLocks noChangeAspect="1"/>
          </p:cNvPicPr>
          <p:nvPr/>
        </p:nvPicPr>
        <p:blipFill>
          <a:blip r:embed="rId4"/>
          <a:stretch>
            <a:fillRect/>
          </a:stretch>
        </p:blipFill>
        <p:spPr>
          <a:xfrm>
            <a:off x="846000" y="6360807"/>
            <a:ext cx="6187976" cy="365792"/>
          </a:xfrm>
          <a:prstGeom prst="rect">
            <a:avLst/>
          </a:prstGeom>
        </p:spPr>
      </p:pic>
    </p:spTree>
    <p:extLst>
      <p:ext uri="{BB962C8B-B14F-4D97-AF65-F5344CB8AC3E}">
        <p14:creationId xmlns:p14="http://schemas.microsoft.com/office/powerpoint/2010/main" xmlns="" val="98238169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25471" y="148146"/>
            <a:ext cx="8066679" cy="1143000"/>
          </a:xfrm>
        </p:spPr>
        <p:txBody>
          <a:bodyPr>
            <a:normAutofit/>
          </a:bodyPr>
          <a:lstStyle/>
          <a:p>
            <a:r>
              <a:rPr lang="lt-LT" sz="2800" dirty="0">
                <a:solidFill>
                  <a:srgbClr val="E40046"/>
                </a:solidFill>
              </a:rPr>
              <a:t>Kompensavimo išimtys</a:t>
            </a:r>
          </a:p>
        </p:txBody>
      </p:sp>
      <p:sp>
        <p:nvSpPr>
          <p:cNvPr id="3" name="Content Placeholder 2"/>
          <p:cNvSpPr>
            <a:spLocks noGrp="1"/>
          </p:cNvSpPr>
          <p:nvPr>
            <p:ph idx="1"/>
          </p:nvPr>
        </p:nvSpPr>
        <p:spPr/>
        <p:txBody>
          <a:bodyPr>
            <a:normAutofit/>
          </a:bodyPr>
          <a:lstStyle/>
          <a:p>
            <a:pPr algn="just"/>
            <a:r>
              <a:rPr lang="en-US" sz="2000" dirty="0">
                <a:solidFill>
                  <a:schemeClr val="tx1">
                    <a:lumMod val="65000"/>
                    <a:lumOff val="35000"/>
                  </a:schemeClr>
                </a:solidFill>
              </a:rPr>
              <a:t>PSD </a:t>
            </a:r>
            <a:r>
              <a:rPr lang="lt-LT" sz="2000" dirty="0">
                <a:solidFill>
                  <a:schemeClr val="tx1">
                    <a:lumMod val="65000"/>
                    <a:lumOff val="35000"/>
                  </a:schemeClr>
                </a:solidFill>
              </a:rPr>
              <a:t>fondo biudžeto lėšomis </a:t>
            </a:r>
            <a:r>
              <a:rPr lang="lt-LT" sz="2000" dirty="0">
                <a:solidFill>
                  <a:srgbClr val="E40046"/>
                </a:solidFill>
              </a:rPr>
              <a:t>nekompensuojamos</a:t>
            </a:r>
            <a:r>
              <a:rPr lang="lt-LT" sz="2000" dirty="0">
                <a:solidFill>
                  <a:schemeClr val="tx1">
                    <a:lumMod val="50000"/>
                    <a:lumOff val="50000"/>
                  </a:schemeClr>
                </a:solidFill>
              </a:rPr>
              <a:t> </a:t>
            </a:r>
            <a:r>
              <a:rPr lang="lt-LT" sz="2000" dirty="0">
                <a:solidFill>
                  <a:schemeClr val="tx1">
                    <a:lumMod val="65000"/>
                    <a:lumOff val="35000"/>
                  </a:schemeClr>
                </a:solidFill>
              </a:rPr>
              <a:t>šios išlaidos tarpvalstybinei sveikatos priežiūrai:</a:t>
            </a:r>
          </a:p>
          <a:p>
            <a:pPr marL="0" indent="0" algn="just">
              <a:buNone/>
            </a:pPr>
            <a:endParaRPr lang="lt-LT" sz="2000" dirty="0">
              <a:solidFill>
                <a:schemeClr val="tx1">
                  <a:lumMod val="65000"/>
                  <a:lumOff val="35000"/>
                </a:schemeClr>
              </a:solidFill>
            </a:endParaRPr>
          </a:p>
          <a:p>
            <a:pPr marL="571500" lvl="1" indent="-171450" algn="just">
              <a:buFontTx/>
              <a:buChar char="-"/>
            </a:pPr>
            <a:r>
              <a:rPr lang="lt-LT" sz="1800" dirty="0">
                <a:solidFill>
                  <a:schemeClr val="tx1">
                    <a:lumMod val="65000"/>
                    <a:lumOff val="35000"/>
                  </a:schemeClr>
                </a:solidFill>
              </a:rPr>
              <a:t>kelionės, apgyvendinimo, maitinimo, transportacimo, vertimo išlaidos ir pan;</a:t>
            </a:r>
          </a:p>
          <a:p>
            <a:pPr marL="571500" lvl="1" indent="-171450" algn="just">
              <a:buFontTx/>
              <a:buChar char="-"/>
            </a:pPr>
            <a:r>
              <a:rPr lang="lt-LT" sz="1800" dirty="0">
                <a:solidFill>
                  <a:schemeClr val="tx1">
                    <a:lumMod val="65000"/>
                    <a:lumOff val="35000"/>
                  </a:schemeClr>
                </a:solidFill>
              </a:rPr>
              <a:t>išlaidos SPP, vaistams, medicinos prietaisams ir medicinos pagalbos priemonėms, skirtiems ambulatoriniam gydymui, jeigu jie neįrašyti į SAM patvirtintus sąrašus;</a:t>
            </a:r>
          </a:p>
          <a:p>
            <a:pPr marL="571500" lvl="1" indent="-171450" algn="just">
              <a:buFontTx/>
              <a:buChar char="-"/>
            </a:pPr>
            <a:r>
              <a:rPr lang="lt-LT" sz="1800" dirty="0">
                <a:solidFill>
                  <a:schemeClr val="tx1">
                    <a:lumMod val="65000"/>
                    <a:lumOff val="35000"/>
                  </a:schemeClr>
                </a:solidFill>
              </a:rPr>
              <a:t>paciento mokesčiai ir priemokos, kuriuos jis sumoka gydymo valstybėje sveikatos priežiūros paslaugų teikėjui</a:t>
            </a:r>
          </a:p>
          <a:p>
            <a:pPr algn="just"/>
            <a:endParaRPr lang="en-US" sz="1800" dirty="0">
              <a:solidFill>
                <a:schemeClr val="tx1">
                  <a:lumMod val="50000"/>
                  <a:lumOff val="50000"/>
                </a:schemeClr>
              </a:solidFill>
            </a:endParaRPr>
          </a:p>
          <a:p>
            <a:pPr marL="171450" indent="-171450">
              <a:buFontTx/>
              <a:buChar char="-"/>
            </a:pPr>
            <a:endParaRPr lang="lt-LT" sz="1800" dirty="0">
              <a:solidFill>
                <a:schemeClr val="tx1">
                  <a:lumMod val="50000"/>
                  <a:lumOff val="50000"/>
                </a:schemeClr>
              </a:solidFill>
            </a:endParaRPr>
          </a:p>
          <a:p>
            <a:endParaRPr lang="lt-LT" sz="1800" dirty="0">
              <a:solidFill>
                <a:schemeClr val="tx1">
                  <a:lumMod val="50000"/>
                  <a:lumOff val="50000"/>
                </a:schemeClr>
              </a:solidFill>
            </a:endParaRPr>
          </a:p>
        </p:txBody>
      </p:sp>
      <p:sp>
        <p:nvSpPr>
          <p:cNvPr id="5" name="Slide Number Placeholder 4"/>
          <p:cNvSpPr>
            <a:spLocks noGrp="1"/>
          </p:cNvSpPr>
          <p:nvPr>
            <p:ph type="sldNum" sz="quarter" idx="12"/>
          </p:nvPr>
        </p:nvSpPr>
        <p:spPr/>
        <p:txBody>
          <a:bodyPr/>
          <a:lstStyle/>
          <a:p>
            <a:fld id="{8608FC2A-8DBD-DC4E-9E1E-3C897F1B3D5D}" type="slidenum">
              <a:rPr lang="en-US" smtClean="0"/>
              <a:pPr/>
              <a:t>22</a:t>
            </a:fld>
            <a:endParaRPr lang="en-US"/>
          </a:p>
        </p:txBody>
      </p:sp>
      <p:pic>
        <p:nvPicPr>
          <p:cNvPr id="6" name="Paveikslėlis 5"/>
          <p:cNvPicPr>
            <a:picLocks noChangeAspect="1"/>
          </p:cNvPicPr>
          <p:nvPr/>
        </p:nvPicPr>
        <p:blipFill>
          <a:blip r:embed="rId3"/>
          <a:stretch>
            <a:fillRect/>
          </a:stretch>
        </p:blipFill>
        <p:spPr>
          <a:xfrm>
            <a:off x="872895" y="6358035"/>
            <a:ext cx="6187976" cy="365792"/>
          </a:xfrm>
          <a:prstGeom prst="rect">
            <a:avLst/>
          </a:prstGeom>
        </p:spPr>
      </p:pic>
    </p:spTree>
    <p:extLst>
      <p:ext uri="{BB962C8B-B14F-4D97-AF65-F5344CB8AC3E}">
        <p14:creationId xmlns:p14="http://schemas.microsoft.com/office/powerpoint/2010/main" xmlns="" val="271439312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25470" y="272228"/>
            <a:ext cx="8066679" cy="1143000"/>
          </a:xfrm>
        </p:spPr>
        <p:txBody>
          <a:bodyPr>
            <a:normAutofit/>
          </a:bodyPr>
          <a:lstStyle/>
          <a:p>
            <a:r>
              <a:rPr lang="lt-LT" sz="2800" dirty="0">
                <a:solidFill>
                  <a:srgbClr val="E40046"/>
                </a:solidFill>
              </a:rPr>
              <a:t>Būtinoji medicinos pagalba ir planinė sveikatos priežiūra</a:t>
            </a:r>
          </a:p>
        </p:txBody>
      </p:sp>
      <p:sp>
        <p:nvSpPr>
          <p:cNvPr id="3" name="Content Placeholder 2"/>
          <p:cNvSpPr>
            <a:spLocks noGrp="1"/>
          </p:cNvSpPr>
          <p:nvPr>
            <p:ph idx="1"/>
          </p:nvPr>
        </p:nvSpPr>
        <p:spPr>
          <a:xfrm>
            <a:off x="525471" y="1757696"/>
            <a:ext cx="8066679" cy="4786007"/>
          </a:xfrm>
        </p:spPr>
        <p:txBody>
          <a:bodyPr>
            <a:normAutofit/>
          </a:bodyPr>
          <a:lstStyle/>
          <a:p>
            <a:pPr algn="just"/>
            <a:r>
              <a:rPr lang="lt-LT" sz="2000" dirty="0">
                <a:solidFill>
                  <a:schemeClr val="tx1">
                    <a:lumMod val="65000"/>
                    <a:lumOff val="35000"/>
                  </a:schemeClr>
                </a:solidFill>
              </a:rPr>
              <a:t>ES teisė numato teisę gauti </a:t>
            </a:r>
            <a:r>
              <a:rPr lang="lt-LT" sz="2000" dirty="0">
                <a:solidFill>
                  <a:srgbClr val="E40046"/>
                </a:solidFill>
              </a:rPr>
              <a:t>būtinąją medicinos </a:t>
            </a:r>
            <a:r>
              <a:rPr lang="lt-LT" sz="2000" dirty="0">
                <a:solidFill>
                  <a:schemeClr val="tx1">
                    <a:lumMod val="65000"/>
                    <a:lumOff val="35000"/>
                  </a:schemeClr>
                </a:solidFill>
              </a:rPr>
              <a:t>pagalbą kitoje valstybėje narėje kiekvienas savo valstybėje narėje apdraustas asmuo.</a:t>
            </a:r>
            <a:r>
              <a:rPr lang="en-US" sz="2000" dirty="0">
                <a:solidFill>
                  <a:schemeClr val="tx1">
                    <a:lumMod val="65000"/>
                    <a:lumOff val="35000"/>
                  </a:schemeClr>
                </a:solidFill>
              </a:rPr>
              <a:t> </a:t>
            </a:r>
            <a:r>
              <a:rPr lang="lt-LT" sz="2000" dirty="0">
                <a:solidFill>
                  <a:schemeClr val="tx1">
                    <a:lumMod val="65000"/>
                    <a:lumOff val="35000"/>
                  </a:schemeClr>
                </a:solidFill>
              </a:rPr>
              <a:t>Išlaidas kompensuoja valstybinis sveikatos draudimas</a:t>
            </a:r>
          </a:p>
          <a:p>
            <a:pPr marL="0" indent="0" algn="just">
              <a:buNone/>
            </a:pPr>
            <a:endParaRPr lang="lt-LT" sz="2000" dirty="0">
              <a:solidFill>
                <a:schemeClr val="tx1">
                  <a:lumMod val="65000"/>
                  <a:lumOff val="35000"/>
                </a:schemeClr>
              </a:solidFill>
            </a:endParaRPr>
          </a:p>
          <a:p>
            <a:pPr algn="just"/>
            <a:r>
              <a:rPr lang="lt-LT" sz="2000" dirty="0">
                <a:solidFill>
                  <a:schemeClr val="tx1">
                    <a:lumMod val="65000"/>
                    <a:lumOff val="35000"/>
                  </a:schemeClr>
                </a:solidFill>
              </a:rPr>
              <a:t>ES piliečiai turi teisę gauti</a:t>
            </a:r>
            <a:r>
              <a:rPr lang="lt-LT" sz="2000" dirty="0">
                <a:solidFill>
                  <a:schemeClr val="tx1">
                    <a:lumMod val="50000"/>
                    <a:lumOff val="50000"/>
                  </a:schemeClr>
                </a:solidFill>
              </a:rPr>
              <a:t> </a:t>
            </a:r>
            <a:r>
              <a:rPr lang="lt-LT" sz="2000" dirty="0">
                <a:solidFill>
                  <a:srgbClr val="E40046"/>
                </a:solidFill>
              </a:rPr>
              <a:t>planines sveikatos priežiūros </a:t>
            </a:r>
            <a:r>
              <a:rPr lang="lt-LT" sz="2000" dirty="0">
                <a:solidFill>
                  <a:schemeClr val="tx1">
                    <a:lumMod val="65000"/>
                    <a:lumOff val="35000"/>
                  </a:schemeClr>
                </a:solidFill>
              </a:rPr>
              <a:t>paslaugas kitoje</a:t>
            </a:r>
            <a:r>
              <a:rPr lang="en-US" sz="2000" dirty="0">
                <a:solidFill>
                  <a:schemeClr val="tx1">
                    <a:lumMod val="65000"/>
                    <a:lumOff val="35000"/>
                  </a:schemeClr>
                </a:solidFill>
              </a:rPr>
              <a:t> </a:t>
            </a:r>
            <a:r>
              <a:rPr lang="en-US" sz="2000" dirty="0" err="1">
                <a:solidFill>
                  <a:schemeClr val="tx1">
                    <a:lumMod val="65000"/>
                    <a:lumOff val="35000"/>
                  </a:schemeClr>
                </a:solidFill>
              </a:rPr>
              <a:t>valstyb</a:t>
            </a:r>
            <a:r>
              <a:rPr lang="lt-LT" sz="2000" dirty="0">
                <a:solidFill>
                  <a:schemeClr val="tx1">
                    <a:lumMod val="65000"/>
                    <a:lumOff val="35000"/>
                  </a:schemeClr>
                </a:solidFill>
              </a:rPr>
              <a:t>ėje, tačiau reikalingas savo valstybės narės </a:t>
            </a:r>
            <a:r>
              <a:rPr lang="lt-LT" sz="2000" dirty="0">
                <a:solidFill>
                  <a:srgbClr val="E40046"/>
                </a:solidFill>
              </a:rPr>
              <a:t>leidim</a:t>
            </a:r>
            <a:r>
              <a:rPr lang="en-US" sz="2000" dirty="0">
                <a:solidFill>
                  <a:srgbClr val="E40046"/>
                </a:solidFill>
              </a:rPr>
              <a:t>as</a:t>
            </a:r>
            <a:r>
              <a:rPr lang="lt-LT" sz="2000" dirty="0">
                <a:solidFill>
                  <a:srgbClr val="E40046"/>
                </a:solidFill>
              </a:rPr>
              <a:t> </a:t>
            </a:r>
            <a:r>
              <a:rPr lang="lt-LT" sz="2000" dirty="0">
                <a:solidFill>
                  <a:schemeClr val="tx1">
                    <a:lumMod val="65000"/>
                    <a:lumOff val="35000"/>
                  </a:schemeClr>
                </a:solidFill>
              </a:rPr>
              <a:t>vykti gydyt</a:t>
            </a:r>
            <a:r>
              <a:rPr lang="en-US" sz="2000" dirty="0" err="1">
                <a:solidFill>
                  <a:schemeClr val="tx1">
                    <a:lumMod val="65000"/>
                    <a:lumOff val="35000"/>
                  </a:schemeClr>
                </a:solidFill>
              </a:rPr>
              <a:t>i</a:t>
            </a:r>
            <a:r>
              <a:rPr lang="lt-LT" sz="2000" dirty="0">
                <a:solidFill>
                  <a:schemeClr val="tx1">
                    <a:lumMod val="65000"/>
                    <a:lumOff val="35000"/>
                  </a:schemeClr>
                </a:solidFill>
              </a:rPr>
              <a:t>s</a:t>
            </a:r>
            <a:r>
              <a:rPr lang="en-US" sz="2000" dirty="0">
                <a:solidFill>
                  <a:schemeClr val="tx1">
                    <a:lumMod val="65000"/>
                    <a:lumOff val="35000"/>
                  </a:schemeClr>
                </a:solidFill>
              </a:rPr>
              <a:t>.</a:t>
            </a:r>
            <a:r>
              <a:rPr lang="lt-LT" sz="2000" dirty="0">
                <a:solidFill>
                  <a:schemeClr val="tx1">
                    <a:lumMod val="65000"/>
                    <a:lumOff val="35000"/>
                  </a:schemeClr>
                </a:solidFill>
              </a:rPr>
              <a:t> </a:t>
            </a:r>
          </a:p>
          <a:p>
            <a:pPr algn="just"/>
            <a:endParaRPr lang="lt-LT" sz="2000" dirty="0">
              <a:solidFill>
                <a:schemeClr val="tx1">
                  <a:lumMod val="65000"/>
                  <a:lumOff val="35000"/>
                </a:schemeClr>
              </a:solidFill>
            </a:endParaRPr>
          </a:p>
          <a:p>
            <a:pPr algn="just"/>
            <a:r>
              <a:rPr lang="lt-LT" sz="2000" dirty="0">
                <a:solidFill>
                  <a:schemeClr val="tx1">
                    <a:lumMod val="65000"/>
                    <a:lumOff val="35000"/>
                  </a:schemeClr>
                </a:solidFill>
              </a:rPr>
              <a:t>Lietuvoje sprendimą dėl išankstinio leidimo suteikimo priima SAM Komisija sprendimams dėl pacientų konstultacijų, ištyrimo, gydymo užsienyje priimti, o VLK išduoda leidimą, gavusi teigiamą komisijos sprendimą</a:t>
            </a:r>
          </a:p>
          <a:p>
            <a:pPr algn="just"/>
            <a:endParaRPr lang="en-US" sz="2000" dirty="0">
              <a:solidFill>
                <a:schemeClr val="tx1">
                  <a:lumMod val="65000"/>
                  <a:lumOff val="35000"/>
                </a:schemeClr>
              </a:solidFill>
            </a:endParaRPr>
          </a:p>
          <a:p>
            <a:pPr marL="0" indent="0">
              <a:buNone/>
            </a:pPr>
            <a:endParaRPr lang="lt-LT" sz="2000" dirty="0">
              <a:solidFill>
                <a:schemeClr val="tx1">
                  <a:lumMod val="50000"/>
                  <a:lumOff val="50000"/>
                </a:schemeClr>
              </a:solidFill>
            </a:endParaRPr>
          </a:p>
          <a:p>
            <a:endParaRPr lang="lt-LT" sz="2000" dirty="0">
              <a:solidFill>
                <a:schemeClr val="tx1">
                  <a:lumMod val="50000"/>
                  <a:lumOff val="50000"/>
                </a:schemeClr>
              </a:solidFill>
            </a:endParaRPr>
          </a:p>
        </p:txBody>
      </p:sp>
      <p:sp>
        <p:nvSpPr>
          <p:cNvPr id="5" name="Slide Number Placeholder 4"/>
          <p:cNvSpPr>
            <a:spLocks noGrp="1"/>
          </p:cNvSpPr>
          <p:nvPr>
            <p:ph type="sldNum" sz="quarter" idx="12"/>
          </p:nvPr>
        </p:nvSpPr>
        <p:spPr/>
        <p:txBody>
          <a:bodyPr/>
          <a:lstStyle/>
          <a:p>
            <a:fld id="{8608FC2A-8DBD-DC4E-9E1E-3C897F1B3D5D}" type="slidenum">
              <a:rPr lang="en-US" smtClean="0"/>
              <a:pPr/>
              <a:t>23</a:t>
            </a:fld>
            <a:endParaRPr lang="en-US"/>
          </a:p>
        </p:txBody>
      </p:sp>
      <p:pic>
        <p:nvPicPr>
          <p:cNvPr id="6" name="Paveikslėlis 5"/>
          <p:cNvPicPr>
            <a:picLocks noChangeAspect="1"/>
          </p:cNvPicPr>
          <p:nvPr/>
        </p:nvPicPr>
        <p:blipFill>
          <a:blip r:embed="rId3"/>
          <a:stretch>
            <a:fillRect/>
          </a:stretch>
        </p:blipFill>
        <p:spPr>
          <a:xfrm>
            <a:off x="846000" y="6360807"/>
            <a:ext cx="6187976" cy="365792"/>
          </a:xfrm>
          <a:prstGeom prst="rect">
            <a:avLst/>
          </a:prstGeom>
        </p:spPr>
      </p:pic>
    </p:spTree>
    <p:extLst>
      <p:ext uri="{BB962C8B-B14F-4D97-AF65-F5344CB8AC3E}">
        <p14:creationId xmlns:p14="http://schemas.microsoft.com/office/powerpoint/2010/main" xmlns="" val="413594197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25471" y="1303700"/>
            <a:ext cx="8066679" cy="4797064"/>
          </a:xfrm>
        </p:spPr>
        <p:txBody>
          <a:bodyPr>
            <a:noAutofit/>
          </a:bodyPr>
          <a:lstStyle/>
          <a:p>
            <a:endParaRPr lang="lt-LT" sz="2000" dirty="0">
              <a:solidFill>
                <a:schemeClr val="tx1">
                  <a:lumMod val="65000"/>
                  <a:lumOff val="35000"/>
                </a:schemeClr>
              </a:solidFill>
            </a:endParaRPr>
          </a:p>
          <a:p>
            <a:pPr marL="0" indent="0" algn="ctr">
              <a:buNone/>
            </a:pPr>
            <a:endParaRPr lang="lt-LT" sz="2000" dirty="0">
              <a:solidFill>
                <a:schemeClr val="tx1">
                  <a:lumMod val="65000"/>
                  <a:lumOff val="35000"/>
                </a:schemeClr>
              </a:solidFill>
            </a:endParaRPr>
          </a:p>
          <a:p>
            <a:pPr marL="0" indent="0" algn="ctr">
              <a:buNone/>
            </a:pPr>
            <a:endParaRPr lang="lt-LT" sz="2000" dirty="0">
              <a:solidFill>
                <a:schemeClr val="tx1">
                  <a:lumMod val="65000"/>
                  <a:lumOff val="35000"/>
                </a:schemeClr>
              </a:solidFill>
            </a:endParaRPr>
          </a:p>
          <a:p>
            <a:pPr marL="0" indent="0" algn="ctr">
              <a:buNone/>
            </a:pPr>
            <a:endParaRPr lang="lt-LT" sz="2000" dirty="0">
              <a:solidFill>
                <a:schemeClr val="tx1">
                  <a:lumMod val="65000"/>
                  <a:lumOff val="35000"/>
                </a:schemeClr>
              </a:solidFill>
            </a:endParaRPr>
          </a:p>
          <a:p>
            <a:pPr marL="0" indent="0" algn="ctr">
              <a:buNone/>
            </a:pPr>
            <a:r>
              <a:rPr lang="lt-LT" sz="2800" dirty="0">
                <a:solidFill>
                  <a:schemeClr val="tx1">
                    <a:lumMod val="65000"/>
                    <a:lumOff val="35000"/>
                  </a:schemeClr>
                </a:solidFill>
              </a:rPr>
              <a:t>PACIENTŲ ORGANIZACIJOS, JŲ TEISĖS IR GALIMYBĖS</a:t>
            </a:r>
            <a:endParaRPr lang="en-US" sz="2800" dirty="0">
              <a:solidFill>
                <a:schemeClr val="tx1">
                  <a:lumMod val="65000"/>
                  <a:lumOff val="35000"/>
                </a:schemeClr>
              </a:solidFill>
            </a:endParaRPr>
          </a:p>
        </p:txBody>
      </p:sp>
      <p:sp>
        <p:nvSpPr>
          <p:cNvPr id="6" name="Slide Number Placeholder 5"/>
          <p:cNvSpPr>
            <a:spLocks noGrp="1"/>
          </p:cNvSpPr>
          <p:nvPr>
            <p:ph type="sldNum" sz="quarter" idx="12"/>
          </p:nvPr>
        </p:nvSpPr>
        <p:spPr/>
        <p:txBody>
          <a:bodyPr/>
          <a:lstStyle/>
          <a:p>
            <a:pPr marL="0" marR="0" lvl="0" indent="0" defTabSz="914400" eaLnBrk="1" fontAlgn="auto" latinLnBrk="0" hangingPunct="1">
              <a:lnSpc>
                <a:spcPct val="100000"/>
              </a:lnSpc>
              <a:spcBef>
                <a:spcPts val="0"/>
              </a:spcBef>
              <a:spcAft>
                <a:spcPts val="0"/>
              </a:spcAft>
              <a:buClrTx/>
              <a:buSzTx/>
              <a:buFontTx/>
              <a:buNone/>
              <a:tabLst/>
              <a:defRPr/>
            </a:pPr>
            <a:fld id="{8608FC2A-8DBD-DC4E-9E1E-3C897F1B3D5D}" type="slidenum">
              <a:rPr kumimoji="0" lang="en-US" b="1" i="0" u="none" strike="noStrike" kern="0" cap="none" spc="0" normalizeH="0" baseline="0" noProof="0" smtClean="0">
                <a:ln>
                  <a:noFill/>
                </a:ln>
                <a:solidFill>
                  <a:schemeClr val="bg1">
                    <a:lumMod val="50000"/>
                  </a:schemeClr>
                </a:solidFill>
                <a:effectLst/>
                <a:uLnTx/>
                <a:uFillTx/>
              </a:rPr>
              <a:pPr marL="0" marR="0" lvl="0" indent="0" defTabSz="914400" eaLnBrk="1" fontAlgn="auto" latinLnBrk="0" hangingPunct="1">
                <a:lnSpc>
                  <a:spcPct val="100000"/>
                </a:lnSpc>
                <a:spcBef>
                  <a:spcPts val="0"/>
                </a:spcBef>
                <a:spcAft>
                  <a:spcPts val="0"/>
                </a:spcAft>
                <a:buClrTx/>
                <a:buSzTx/>
                <a:buFontTx/>
                <a:buNone/>
                <a:tabLst/>
                <a:defRPr/>
              </a:pPr>
              <a:t>24</a:t>
            </a:fld>
            <a:endParaRPr kumimoji="0" lang="en-US" b="1" i="0" u="none" strike="noStrike" kern="0" cap="none" spc="0" normalizeH="0" baseline="0" noProof="0" dirty="0">
              <a:ln>
                <a:noFill/>
              </a:ln>
              <a:solidFill>
                <a:schemeClr val="bg1">
                  <a:lumMod val="50000"/>
                </a:schemeClr>
              </a:solidFill>
              <a:effectLst/>
              <a:uLnTx/>
              <a:uFillTx/>
            </a:endParaRPr>
          </a:p>
        </p:txBody>
      </p:sp>
      <p:pic>
        <p:nvPicPr>
          <p:cNvPr id="4" name="Paveikslėlis 3"/>
          <p:cNvPicPr>
            <a:picLocks noChangeAspect="1"/>
          </p:cNvPicPr>
          <p:nvPr/>
        </p:nvPicPr>
        <p:blipFill>
          <a:blip r:embed="rId3"/>
          <a:stretch>
            <a:fillRect/>
          </a:stretch>
        </p:blipFill>
        <p:spPr>
          <a:xfrm>
            <a:off x="899789" y="6360807"/>
            <a:ext cx="6187976" cy="365792"/>
          </a:xfrm>
          <a:prstGeom prst="rect">
            <a:avLst/>
          </a:prstGeom>
        </p:spPr>
      </p:pic>
    </p:spTree>
    <p:extLst>
      <p:ext uri="{BB962C8B-B14F-4D97-AF65-F5344CB8AC3E}">
        <p14:creationId xmlns:p14="http://schemas.microsoft.com/office/powerpoint/2010/main" xmlns="" val="50349383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25470" y="112656"/>
            <a:ext cx="8066679" cy="1143000"/>
          </a:xfrm>
        </p:spPr>
        <p:txBody>
          <a:bodyPr>
            <a:normAutofit/>
          </a:bodyPr>
          <a:lstStyle/>
          <a:p>
            <a:r>
              <a:rPr lang="lt-LT" sz="2800" dirty="0">
                <a:solidFill>
                  <a:srgbClr val="E40046"/>
                </a:solidFill>
              </a:rPr>
              <a:t>Pacientų organizacijos</a:t>
            </a:r>
          </a:p>
        </p:txBody>
      </p:sp>
      <p:sp>
        <p:nvSpPr>
          <p:cNvPr id="3" name="Content Placeholder 2"/>
          <p:cNvSpPr>
            <a:spLocks noGrp="1"/>
          </p:cNvSpPr>
          <p:nvPr>
            <p:ph idx="1"/>
          </p:nvPr>
        </p:nvSpPr>
        <p:spPr/>
        <p:txBody>
          <a:bodyPr>
            <a:normAutofit lnSpcReduction="10000"/>
          </a:bodyPr>
          <a:lstStyle/>
          <a:p>
            <a:pPr algn="just"/>
            <a:r>
              <a:rPr lang="lt-LT" sz="2000" dirty="0">
                <a:solidFill>
                  <a:schemeClr val="tx1">
                    <a:lumMod val="65000"/>
                    <a:lumOff val="35000"/>
                  </a:schemeClr>
                </a:solidFill>
              </a:rPr>
              <a:t>Kiekvienas asmuo turi teisę jungtis kartu su kitais, tam kad galėtų efektyviau ginti savo interesus (EŽTK </a:t>
            </a:r>
            <a:r>
              <a:rPr lang="en-US" sz="2000" dirty="0">
                <a:solidFill>
                  <a:schemeClr val="tx1">
                    <a:lumMod val="65000"/>
                    <a:lumOff val="35000"/>
                  </a:schemeClr>
                </a:solidFill>
              </a:rPr>
              <a:t>10 str.)</a:t>
            </a:r>
            <a:endParaRPr lang="lt-LT" sz="2000" dirty="0">
              <a:solidFill>
                <a:schemeClr val="tx1">
                  <a:lumMod val="65000"/>
                  <a:lumOff val="35000"/>
                </a:schemeClr>
              </a:solidFill>
            </a:endParaRPr>
          </a:p>
          <a:p>
            <a:pPr marL="0" indent="0" algn="just">
              <a:buNone/>
            </a:pPr>
            <a:endParaRPr lang="lt-LT" sz="2000" dirty="0">
              <a:solidFill>
                <a:schemeClr val="tx1">
                  <a:lumMod val="65000"/>
                  <a:lumOff val="35000"/>
                </a:schemeClr>
              </a:solidFill>
            </a:endParaRPr>
          </a:p>
          <a:p>
            <a:pPr algn="just"/>
            <a:r>
              <a:rPr lang="lt-LT" sz="2000" dirty="0">
                <a:solidFill>
                  <a:schemeClr val="tx1">
                    <a:lumMod val="65000"/>
                    <a:lumOff val="35000"/>
                  </a:schemeClr>
                </a:solidFill>
              </a:rPr>
              <a:t>Tačiau: pacientų organizacijos privalo ginti pacientų interesus, vykdyti visuotinai naudingą veiklą ir siekia kaip įmanoma labiau dalyvauti sveikatos politikos formavime</a:t>
            </a:r>
          </a:p>
          <a:p>
            <a:pPr marL="0" indent="0" algn="just">
              <a:buNone/>
            </a:pPr>
            <a:endParaRPr lang="lt-LT" sz="2000" dirty="0">
              <a:solidFill>
                <a:schemeClr val="tx1">
                  <a:lumMod val="65000"/>
                  <a:lumOff val="35000"/>
                </a:schemeClr>
              </a:solidFill>
            </a:endParaRPr>
          </a:p>
          <a:p>
            <a:pPr algn="just"/>
            <a:r>
              <a:rPr lang="lt-LT" sz="2000" dirty="0">
                <a:solidFill>
                  <a:schemeClr val="tx1">
                    <a:lumMod val="65000"/>
                    <a:lumOff val="35000"/>
                  </a:schemeClr>
                </a:solidFill>
              </a:rPr>
              <a:t>Lietuvoje didžioji dalis Pacientų organizacijų įeina į Lietuvos Pacientų Organizacijų Tarybą</a:t>
            </a:r>
          </a:p>
          <a:p>
            <a:pPr algn="just"/>
            <a:endParaRPr lang="lt-LT" sz="2000" dirty="0">
              <a:solidFill>
                <a:schemeClr val="tx1">
                  <a:lumMod val="65000"/>
                  <a:lumOff val="35000"/>
                </a:schemeClr>
              </a:solidFill>
            </a:endParaRPr>
          </a:p>
          <a:p>
            <a:pPr algn="just"/>
            <a:r>
              <a:rPr lang="lt-LT" sz="2000" dirty="0">
                <a:solidFill>
                  <a:schemeClr val="tx1">
                    <a:lumMod val="65000"/>
                    <a:lumOff val="35000"/>
                  </a:schemeClr>
                </a:solidFill>
              </a:rPr>
              <a:t>Anketinė apklausa</a:t>
            </a:r>
            <a:r>
              <a:rPr lang="lt-LT" sz="2000" b="1" dirty="0">
                <a:solidFill>
                  <a:srgbClr val="E40046"/>
                </a:solidFill>
              </a:rPr>
              <a:t>*</a:t>
            </a:r>
            <a:r>
              <a:rPr lang="lt-LT" sz="2000" dirty="0">
                <a:solidFill>
                  <a:schemeClr val="tx1">
                    <a:lumMod val="65000"/>
                    <a:lumOff val="35000"/>
                  </a:schemeClr>
                </a:solidFill>
              </a:rPr>
              <a:t> parodė, kad šios organizacijos išvysčiusios žymiai platesnę veiklą, save suvokia kaip aktyvų sveikatos politikos formavimo dalyvį, priešingai nei tos, kurios neįeina į platesnes organizacijas</a:t>
            </a:r>
          </a:p>
          <a:p>
            <a:pPr algn="just"/>
            <a:endParaRPr lang="lt-LT" sz="2000" dirty="0">
              <a:solidFill>
                <a:schemeClr val="tx1">
                  <a:lumMod val="65000"/>
                  <a:lumOff val="35000"/>
                </a:schemeClr>
              </a:solidFill>
            </a:endParaRPr>
          </a:p>
          <a:p>
            <a:pPr marL="0" indent="0" algn="just">
              <a:buNone/>
            </a:pPr>
            <a:endParaRPr lang="en-US" sz="2000" dirty="0">
              <a:solidFill>
                <a:schemeClr val="tx1">
                  <a:lumMod val="65000"/>
                  <a:lumOff val="35000"/>
                </a:schemeClr>
              </a:solidFill>
            </a:endParaRPr>
          </a:p>
        </p:txBody>
      </p:sp>
      <p:sp>
        <p:nvSpPr>
          <p:cNvPr id="5" name="Slide Number Placeholder 4"/>
          <p:cNvSpPr>
            <a:spLocks noGrp="1"/>
          </p:cNvSpPr>
          <p:nvPr>
            <p:ph type="sldNum" sz="quarter" idx="12"/>
          </p:nvPr>
        </p:nvSpPr>
        <p:spPr/>
        <p:txBody>
          <a:bodyPr/>
          <a:lstStyle/>
          <a:p>
            <a:fld id="{8608FC2A-8DBD-DC4E-9E1E-3C897F1B3D5D}" type="slidenum">
              <a:rPr lang="en-US" smtClean="0"/>
              <a:pPr/>
              <a:t>25</a:t>
            </a:fld>
            <a:endParaRPr lang="en-US"/>
          </a:p>
        </p:txBody>
      </p:sp>
      <p:pic>
        <p:nvPicPr>
          <p:cNvPr id="6" name="Paveikslėlis 5"/>
          <p:cNvPicPr>
            <a:picLocks noChangeAspect="1"/>
          </p:cNvPicPr>
          <p:nvPr/>
        </p:nvPicPr>
        <p:blipFill>
          <a:blip r:embed="rId3"/>
          <a:stretch>
            <a:fillRect/>
          </a:stretch>
        </p:blipFill>
        <p:spPr>
          <a:xfrm>
            <a:off x="846001" y="6360807"/>
            <a:ext cx="6187976" cy="365792"/>
          </a:xfrm>
          <a:prstGeom prst="rect">
            <a:avLst/>
          </a:prstGeom>
        </p:spPr>
      </p:pic>
    </p:spTree>
    <p:extLst>
      <p:ext uri="{BB962C8B-B14F-4D97-AF65-F5344CB8AC3E}">
        <p14:creationId xmlns:p14="http://schemas.microsoft.com/office/powerpoint/2010/main" xmlns="" val="183939099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25470" y="112656"/>
            <a:ext cx="8066679" cy="1143000"/>
          </a:xfrm>
        </p:spPr>
        <p:txBody>
          <a:bodyPr>
            <a:normAutofit/>
          </a:bodyPr>
          <a:lstStyle/>
          <a:p>
            <a:r>
              <a:rPr lang="lt-LT" sz="2800" dirty="0">
                <a:solidFill>
                  <a:srgbClr val="E40046"/>
                </a:solidFill>
              </a:rPr>
              <a:t>Pacientų organizacijos (2)</a:t>
            </a:r>
          </a:p>
        </p:txBody>
      </p:sp>
      <p:sp>
        <p:nvSpPr>
          <p:cNvPr id="3" name="Content Placeholder 2"/>
          <p:cNvSpPr>
            <a:spLocks noGrp="1"/>
          </p:cNvSpPr>
          <p:nvPr>
            <p:ph idx="1"/>
          </p:nvPr>
        </p:nvSpPr>
        <p:spPr>
          <a:xfrm>
            <a:off x="525471" y="1425388"/>
            <a:ext cx="8066679" cy="4675375"/>
          </a:xfrm>
        </p:spPr>
        <p:txBody>
          <a:bodyPr>
            <a:normAutofit/>
          </a:bodyPr>
          <a:lstStyle/>
          <a:p>
            <a:pPr algn="just"/>
            <a:r>
              <a:rPr lang="lt-LT" sz="2000" dirty="0">
                <a:solidFill>
                  <a:schemeClr val="tx1">
                    <a:lumMod val="65000"/>
                    <a:lumOff val="35000"/>
                  </a:schemeClr>
                </a:solidFill>
              </a:rPr>
              <a:t>Yra organizacijų yra orientuotos tik į savo narius/konkrečių interesų sprendimui. Jų veikla nėra skirta visos šalies bendruomenei ar regiono/šalies politikos formavimui ar orientuota į kitus tikslus</a:t>
            </a:r>
          </a:p>
          <a:p>
            <a:pPr algn="just"/>
            <a:endParaRPr lang="lt-LT" sz="2000" dirty="0">
              <a:solidFill>
                <a:schemeClr val="tx1">
                  <a:lumMod val="65000"/>
                  <a:lumOff val="35000"/>
                </a:schemeClr>
              </a:solidFill>
            </a:endParaRPr>
          </a:p>
          <a:p>
            <a:pPr algn="just"/>
            <a:r>
              <a:rPr lang="lt-LT" sz="2000" dirty="0">
                <a:solidFill>
                  <a:schemeClr val="tx1">
                    <a:lumMod val="65000"/>
                    <a:lumOff val="35000"/>
                  </a:schemeClr>
                </a:solidFill>
              </a:rPr>
              <a:t>Kyla abejonių, ar atstovaujami visi pacientai, kurie pagal savo ligą ar sveikatos būklę turėtų būti atstovaujami vienos ar kitos pacientų organizacijos</a:t>
            </a:r>
          </a:p>
          <a:p>
            <a:pPr algn="just"/>
            <a:endParaRPr lang="lt-LT" sz="2000" dirty="0">
              <a:solidFill>
                <a:schemeClr val="tx1">
                  <a:lumMod val="65000"/>
                  <a:lumOff val="35000"/>
                </a:schemeClr>
              </a:solidFill>
            </a:endParaRPr>
          </a:p>
          <a:p>
            <a:pPr algn="just"/>
            <a:r>
              <a:rPr lang="lt-LT" sz="2000" dirty="0">
                <a:solidFill>
                  <a:schemeClr val="tx1">
                    <a:lumMod val="65000"/>
                    <a:lumOff val="35000"/>
                  </a:schemeClr>
                </a:solidFill>
              </a:rPr>
              <a:t>Į pacientą orientuota politika – kiekvienos organizacijos tikslas ir uždavinys</a:t>
            </a:r>
          </a:p>
          <a:p>
            <a:pPr lvl="1" algn="just"/>
            <a:r>
              <a:rPr lang="lt-LT" sz="1800" dirty="0">
                <a:solidFill>
                  <a:schemeClr val="tx1">
                    <a:lumMod val="65000"/>
                    <a:lumOff val="35000"/>
                  </a:schemeClr>
                </a:solidFill>
              </a:rPr>
              <a:t>sveikatos priežiūros sistema turi būti skirta ir įgyvendinama tam, kad tenkintų sveikatos priežiūros poreikius ir pacientų pirmenybę tokiu būdu, jog sveikatos priežiūra būtų tinkama ir rentabili</a:t>
            </a:r>
          </a:p>
          <a:p>
            <a:pPr lvl="1" algn="just"/>
            <a:endParaRPr lang="lt-LT" sz="1200" dirty="0">
              <a:solidFill>
                <a:schemeClr val="tx1">
                  <a:lumMod val="65000"/>
                  <a:lumOff val="35000"/>
                </a:schemeClr>
              </a:solidFill>
            </a:endParaRPr>
          </a:p>
          <a:p>
            <a:pPr algn="just"/>
            <a:endParaRPr lang="lt-LT" sz="2000" dirty="0">
              <a:solidFill>
                <a:schemeClr val="tx1">
                  <a:lumMod val="65000"/>
                  <a:lumOff val="35000"/>
                </a:schemeClr>
              </a:solidFill>
            </a:endParaRPr>
          </a:p>
          <a:p>
            <a:pPr marL="0" indent="0" algn="just">
              <a:buNone/>
            </a:pPr>
            <a:endParaRPr lang="en-US" sz="2000" dirty="0">
              <a:solidFill>
                <a:schemeClr val="tx1">
                  <a:lumMod val="65000"/>
                  <a:lumOff val="35000"/>
                </a:schemeClr>
              </a:solidFill>
            </a:endParaRPr>
          </a:p>
        </p:txBody>
      </p:sp>
      <p:sp>
        <p:nvSpPr>
          <p:cNvPr id="5" name="Slide Number Placeholder 4"/>
          <p:cNvSpPr>
            <a:spLocks noGrp="1"/>
          </p:cNvSpPr>
          <p:nvPr>
            <p:ph type="sldNum" sz="quarter" idx="12"/>
          </p:nvPr>
        </p:nvSpPr>
        <p:spPr/>
        <p:txBody>
          <a:bodyPr/>
          <a:lstStyle/>
          <a:p>
            <a:fld id="{8608FC2A-8DBD-DC4E-9E1E-3C897F1B3D5D}" type="slidenum">
              <a:rPr lang="en-US" smtClean="0"/>
              <a:pPr/>
              <a:t>26</a:t>
            </a:fld>
            <a:endParaRPr lang="en-US"/>
          </a:p>
        </p:txBody>
      </p:sp>
      <p:pic>
        <p:nvPicPr>
          <p:cNvPr id="6" name="Paveikslėlis 5"/>
          <p:cNvPicPr>
            <a:picLocks noChangeAspect="1"/>
          </p:cNvPicPr>
          <p:nvPr/>
        </p:nvPicPr>
        <p:blipFill>
          <a:blip r:embed="rId3"/>
          <a:stretch>
            <a:fillRect/>
          </a:stretch>
        </p:blipFill>
        <p:spPr>
          <a:xfrm>
            <a:off x="846001" y="6360807"/>
            <a:ext cx="6187976" cy="365792"/>
          </a:xfrm>
          <a:prstGeom prst="rect">
            <a:avLst/>
          </a:prstGeom>
        </p:spPr>
      </p:pic>
    </p:spTree>
    <p:extLst>
      <p:ext uri="{BB962C8B-B14F-4D97-AF65-F5344CB8AC3E}">
        <p14:creationId xmlns:p14="http://schemas.microsoft.com/office/powerpoint/2010/main" xmlns="" val="422451237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25470" y="112656"/>
            <a:ext cx="8066679" cy="1143000"/>
          </a:xfrm>
        </p:spPr>
        <p:txBody>
          <a:bodyPr>
            <a:normAutofit/>
          </a:bodyPr>
          <a:lstStyle/>
          <a:p>
            <a:r>
              <a:rPr lang="lt-LT" sz="2800" dirty="0">
                <a:solidFill>
                  <a:srgbClr val="E40046"/>
                </a:solidFill>
              </a:rPr>
              <a:t>Galimybės</a:t>
            </a:r>
          </a:p>
        </p:txBody>
      </p:sp>
      <p:sp>
        <p:nvSpPr>
          <p:cNvPr id="3" name="Content Placeholder 2"/>
          <p:cNvSpPr>
            <a:spLocks noGrp="1"/>
          </p:cNvSpPr>
          <p:nvPr>
            <p:ph idx="1"/>
          </p:nvPr>
        </p:nvSpPr>
        <p:spPr/>
        <p:txBody>
          <a:bodyPr>
            <a:normAutofit/>
          </a:bodyPr>
          <a:lstStyle/>
          <a:p>
            <a:pPr algn="just"/>
            <a:r>
              <a:rPr lang="lt-LT" sz="2000" dirty="0">
                <a:solidFill>
                  <a:schemeClr val="tx1">
                    <a:lumMod val="65000"/>
                    <a:lumOff val="35000"/>
                  </a:schemeClr>
                </a:solidFill>
              </a:rPr>
              <a:t>Pasaulio sveikatos organizacijos (PSO) dokumentas “Sveikata visiems XXI amžiuje”:</a:t>
            </a:r>
          </a:p>
          <a:p>
            <a:pPr lvl="1" algn="just"/>
            <a:r>
              <a:rPr lang="lt-LT" sz="1800" dirty="0">
                <a:solidFill>
                  <a:schemeClr val="tx1">
                    <a:lumMod val="65000"/>
                    <a:lumOff val="35000"/>
                  </a:schemeClr>
                </a:solidFill>
              </a:rPr>
              <a:t>įgyvendinant pagrindinius Europos sveikatos politikos tikslus, yra būtinas tarpžinybinis bendradarbiavimas - nevyriausybinių organizacijų (NVO) įtraukimas į nacionalinį sveikatos politikos uždavinių sprendimą</a:t>
            </a:r>
          </a:p>
          <a:p>
            <a:pPr algn="just"/>
            <a:endParaRPr lang="lt-LT" sz="1800" dirty="0">
              <a:solidFill>
                <a:schemeClr val="tx1">
                  <a:lumMod val="65000"/>
                  <a:lumOff val="35000"/>
                </a:schemeClr>
              </a:solidFill>
            </a:endParaRPr>
          </a:p>
          <a:p>
            <a:pPr algn="just"/>
            <a:r>
              <a:rPr lang="lt-LT" sz="2000" dirty="0">
                <a:solidFill>
                  <a:schemeClr val="tx1">
                    <a:lumMod val="65000"/>
                    <a:lumOff val="35000"/>
                  </a:schemeClr>
                </a:solidFill>
              </a:rPr>
              <a:t>Partnerių sutelkimas sveikatos tikslams yra vienas iš svarbiausių tikslų, siekiant sveikatos visiems</a:t>
            </a:r>
          </a:p>
          <a:p>
            <a:pPr algn="just"/>
            <a:endParaRPr lang="lt-LT" sz="2000" dirty="0">
              <a:solidFill>
                <a:schemeClr val="tx1">
                  <a:lumMod val="65000"/>
                  <a:lumOff val="35000"/>
                </a:schemeClr>
              </a:solidFill>
            </a:endParaRPr>
          </a:p>
          <a:p>
            <a:pPr algn="just"/>
            <a:r>
              <a:rPr lang="lt-LT" sz="2000" dirty="0">
                <a:solidFill>
                  <a:schemeClr val="tx1">
                    <a:lumMod val="65000"/>
                    <a:lumOff val="35000"/>
                  </a:schemeClr>
                </a:solidFill>
              </a:rPr>
              <a:t>Lankstesnių mechanizmų dialogams su nevyriausybinėmis organizacijomis (NVO) užtikrinimas, skatina NVO, kaip </a:t>
            </a:r>
            <a:r>
              <a:rPr lang="lt-LT" sz="2000" dirty="0">
                <a:solidFill>
                  <a:srgbClr val="E40046"/>
                </a:solidFill>
              </a:rPr>
              <a:t>vieno reikšmingiausių partnerių visuomenės </a:t>
            </a:r>
            <a:r>
              <a:rPr lang="lt-LT" sz="2000" dirty="0" err="1">
                <a:solidFill>
                  <a:srgbClr val="E40046"/>
                </a:solidFill>
              </a:rPr>
              <a:t>sveikatinimo</a:t>
            </a:r>
            <a:r>
              <a:rPr lang="lt-LT" sz="2000" dirty="0">
                <a:solidFill>
                  <a:srgbClr val="E40046"/>
                </a:solidFill>
              </a:rPr>
              <a:t> procesuose</a:t>
            </a:r>
            <a:r>
              <a:rPr lang="lt-LT" sz="2000" dirty="0">
                <a:solidFill>
                  <a:schemeClr val="tx1">
                    <a:lumMod val="65000"/>
                    <a:lumOff val="35000"/>
                  </a:schemeClr>
                </a:solidFill>
              </a:rPr>
              <a:t>, dalyvavimą sveikatos problemų sprendime</a:t>
            </a:r>
          </a:p>
          <a:p>
            <a:pPr algn="just"/>
            <a:endParaRPr lang="lt-LT" sz="2000" dirty="0">
              <a:solidFill>
                <a:schemeClr val="tx1">
                  <a:lumMod val="65000"/>
                  <a:lumOff val="35000"/>
                </a:schemeClr>
              </a:solidFill>
            </a:endParaRPr>
          </a:p>
          <a:p>
            <a:pPr marL="0" indent="0" algn="just">
              <a:buNone/>
            </a:pPr>
            <a:endParaRPr lang="en-US" sz="2000" dirty="0">
              <a:solidFill>
                <a:schemeClr val="tx1">
                  <a:lumMod val="65000"/>
                  <a:lumOff val="35000"/>
                </a:schemeClr>
              </a:solidFill>
            </a:endParaRPr>
          </a:p>
        </p:txBody>
      </p:sp>
      <p:sp>
        <p:nvSpPr>
          <p:cNvPr id="5" name="Slide Number Placeholder 4"/>
          <p:cNvSpPr>
            <a:spLocks noGrp="1"/>
          </p:cNvSpPr>
          <p:nvPr>
            <p:ph type="sldNum" sz="quarter" idx="12"/>
          </p:nvPr>
        </p:nvSpPr>
        <p:spPr/>
        <p:txBody>
          <a:bodyPr/>
          <a:lstStyle/>
          <a:p>
            <a:fld id="{8608FC2A-8DBD-DC4E-9E1E-3C897F1B3D5D}" type="slidenum">
              <a:rPr lang="en-US" smtClean="0"/>
              <a:pPr/>
              <a:t>27</a:t>
            </a:fld>
            <a:endParaRPr lang="en-US"/>
          </a:p>
        </p:txBody>
      </p:sp>
      <p:pic>
        <p:nvPicPr>
          <p:cNvPr id="6" name="Paveikslėlis 5"/>
          <p:cNvPicPr>
            <a:picLocks noChangeAspect="1"/>
          </p:cNvPicPr>
          <p:nvPr/>
        </p:nvPicPr>
        <p:blipFill>
          <a:blip r:embed="rId3"/>
          <a:stretch>
            <a:fillRect/>
          </a:stretch>
        </p:blipFill>
        <p:spPr>
          <a:xfrm>
            <a:off x="846001" y="6360807"/>
            <a:ext cx="6187976" cy="365792"/>
          </a:xfrm>
          <a:prstGeom prst="rect">
            <a:avLst/>
          </a:prstGeom>
        </p:spPr>
      </p:pic>
    </p:spTree>
    <p:extLst>
      <p:ext uri="{BB962C8B-B14F-4D97-AF65-F5344CB8AC3E}">
        <p14:creationId xmlns:p14="http://schemas.microsoft.com/office/powerpoint/2010/main" xmlns="" val="252103067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25471" y="171756"/>
            <a:ext cx="8066679" cy="1143000"/>
          </a:xfrm>
        </p:spPr>
        <p:txBody>
          <a:bodyPr>
            <a:normAutofit/>
          </a:bodyPr>
          <a:lstStyle/>
          <a:p>
            <a:r>
              <a:rPr lang="lt-LT" sz="2800" dirty="0">
                <a:solidFill>
                  <a:srgbClr val="E40046"/>
                </a:solidFill>
              </a:rPr>
              <a:t>Galimybės (2)</a:t>
            </a:r>
          </a:p>
        </p:txBody>
      </p:sp>
      <p:sp>
        <p:nvSpPr>
          <p:cNvPr id="3" name="Content Placeholder 2"/>
          <p:cNvSpPr>
            <a:spLocks noGrp="1"/>
          </p:cNvSpPr>
          <p:nvPr>
            <p:ph idx="1"/>
          </p:nvPr>
        </p:nvSpPr>
        <p:spPr/>
        <p:txBody>
          <a:bodyPr>
            <a:normAutofit/>
          </a:bodyPr>
          <a:lstStyle/>
          <a:p>
            <a:pPr algn="just"/>
            <a:r>
              <a:rPr lang="lt-LT" sz="2000" dirty="0">
                <a:solidFill>
                  <a:schemeClr val="tx1">
                    <a:lumMod val="65000"/>
                    <a:lumOff val="35000"/>
                  </a:schemeClr>
                </a:solidFill>
              </a:rPr>
              <a:t>Pacientų organizacijos yra reikalingos tam, kad geriau, tikslingiau ir efektyviau būtų atstovaujami pacientų interesai, kad sveikatos apsauga būtų </a:t>
            </a:r>
            <a:r>
              <a:rPr lang="lt-LT" sz="2000" dirty="0">
                <a:solidFill>
                  <a:srgbClr val="E40046"/>
                </a:solidFill>
              </a:rPr>
              <a:t>grindžiama </a:t>
            </a:r>
            <a:r>
              <a:rPr lang="lt-LT" sz="2000" i="1" dirty="0">
                <a:solidFill>
                  <a:srgbClr val="E40046"/>
                </a:solidFill>
              </a:rPr>
              <a:t>patient-centered  </a:t>
            </a:r>
            <a:r>
              <a:rPr lang="lt-LT" sz="2000" dirty="0">
                <a:solidFill>
                  <a:schemeClr val="tx1">
                    <a:lumMod val="65000"/>
                    <a:lumOff val="35000"/>
                  </a:schemeClr>
                </a:solidFill>
              </a:rPr>
              <a:t>principu, o priežiūros paslaugos atitiktų realius pacientų poreikius</a:t>
            </a:r>
          </a:p>
          <a:p>
            <a:pPr marL="0" indent="0">
              <a:buNone/>
            </a:pPr>
            <a:endParaRPr lang="lt-LT" sz="2000" dirty="0">
              <a:solidFill>
                <a:schemeClr val="tx1">
                  <a:lumMod val="50000"/>
                  <a:lumOff val="50000"/>
                </a:schemeClr>
              </a:solidFill>
            </a:endParaRPr>
          </a:p>
          <a:p>
            <a:r>
              <a:rPr lang="lt-LT" sz="2000" dirty="0">
                <a:solidFill>
                  <a:schemeClr val="tx1">
                    <a:lumMod val="65000"/>
                    <a:lumOff val="35000"/>
                  </a:schemeClr>
                </a:solidFill>
              </a:rPr>
              <a:t>Tarptautinis pacientų organizacijų </a:t>
            </a:r>
            <a:r>
              <a:rPr lang="lt-LT" sz="2000" dirty="0" err="1">
                <a:solidFill>
                  <a:schemeClr val="tx1">
                    <a:lumMod val="65000"/>
                    <a:lumOff val="35000"/>
                  </a:schemeClr>
                </a:solidFill>
              </a:rPr>
              <a:t>alijansas</a:t>
            </a:r>
            <a:r>
              <a:rPr lang="lt-LT" sz="2000" dirty="0">
                <a:solidFill>
                  <a:schemeClr val="tx1">
                    <a:lumMod val="65000"/>
                    <a:lumOff val="35000"/>
                  </a:schemeClr>
                </a:solidFill>
              </a:rPr>
              <a:t> nurodo, kad</a:t>
            </a:r>
            <a:r>
              <a:rPr lang="lt-LT" sz="2000" dirty="0">
                <a:solidFill>
                  <a:schemeClr val="tx1">
                    <a:lumMod val="50000"/>
                    <a:lumOff val="50000"/>
                  </a:schemeClr>
                </a:solidFill>
              </a:rPr>
              <a:t> </a:t>
            </a:r>
            <a:r>
              <a:rPr lang="lt-LT" sz="2000" dirty="0">
                <a:solidFill>
                  <a:srgbClr val="E40046"/>
                </a:solidFill>
              </a:rPr>
              <a:t>didesnis pacientų įtraukimas</a:t>
            </a:r>
            <a:r>
              <a:rPr lang="lt-LT" sz="2000" dirty="0">
                <a:solidFill>
                  <a:schemeClr val="tx1">
                    <a:lumMod val="50000"/>
                    <a:lumOff val="50000"/>
                  </a:schemeClr>
                </a:solidFill>
              </a:rPr>
              <a:t> </a:t>
            </a:r>
            <a:r>
              <a:rPr lang="lt-LT" sz="2000" dirty="0">
                <a:solidFill>
                  <a:schemeClr val="tx1">
                    <a:lumMod val="65000"/>
                    <a:lumOff val="35000"/>
                  </a:schemeClr>
                </a:solidFill>
              </a:rPr>
              <a:t>ir atsakomybė dalyvaujant sprendimų priėmimo procese</a:t>
            </a:r>
            <a:r>
              <a:rPr lang="lt-LT" sz="2000" dirty="0">
                <a:solidFill>
                  <a:schemeClr val="tx1">
                    <a:lumMod val="50000"/>
                    <a:lumOff val="50000"/>
                  </a:schemeClr>
                </a:solidFill>
              </a:rPr>
              <a:t> </a:t>
            </a:r>
            <a:r>
              <a:rPr lang="lt-LT" sz="2000" dirty="0">
                <a:solidFill>
                  <a:srgbClr val="E40046"/>
                </a:solidFill>
              </a:rPr>
              <a:t>lemia geresnę gyvenimo kokybę, efektyvesnę sveikatos apsaugos sistemą ir sveikatos priežiūrą visiems</a:t>
            </a:r>
            <a:endParaRPr lang="lt-LT" sz="2000" dirty="0">
              <a:solidFill>
                <a:schemeClr val="tx1">
                  <a:lumMod val="50000"/>
                  <a:lumOff val="50000"/>
                </a:schemeClr>
              </a:solidFill>
            </a:endParaRPr>
          </a:p>
          <a:p>
            <a:endParaRPr lang="lt-LT" sz="2000" dirty="0">
              <a:solidFill>
                <a:schemeClr val="tx1">
                  <a:lumMod val="50000"/>
                  <a:lumOff val="50000"/>
                </a:schemeClr>
              </a:solidFill>
            </a:endParaRPr>
          </a:p>
          <a:p>
            <a:pPr algn="just"/>
            <a:r>
              <a:rPr lang="lt-LT" sz="2000" dirty="0">
                <a:solidFill>
                  <a:schemeClr val="tx1">
                    <a:lumMod val="65000"/>
                    <a:lumOff val="35000"/>
                  </a:schemeClr>
                </a:solidFill>
              </a:rPr>
              <a:t>Todėl būtinas valstybės ir pacientų organizacijų aktyvinimas, </a:t>
            </a:r>
            <a:br>
              <a:rPr lang="lt-LT" sz="2000" dirty="0">
                <a:solidFill>
                  <a:schemeClr val="tx1">
                    <a:lumMod val="65000"/>
                    <a:lumOff val="35000"/>
                  </a:schemeClr>
                </a:solidFill>
              </a:rPr>
            </a:br>
            <a:r>
              <a:rPr lang="lt-LT" sz="2000" dirty="0">
                <a:solidFill>
                  <a:schemeClr val="tx1">
                    <a:lumMod val="65000"/>
                    <a:lumOff val="35000"/>
                  </a:schemeClr>
                </a:solidFill>
              </a:rPr>
              <a:t>įtraukiant jas į sveikatos politikos formavimą</a:t>
            </a:r>
          </a:p>
        </p:txBody>
      </p:sp>
      <p:sp>
        <p:nvSpPr>
          <p:cNvPr id="5" name="Slide Number Placeholder 4"/>
          <p:cNvSpPr>
            <a:spLocks noGrp="1"/>
          </p:cNvSpPr>
          <p:nvPr>
            <p:ph type="sldNum" sz="quarter" idx="12"/>
          </p:nvPr>
        </p:nvSpPr>
        <p:spPr/>
        <p:txBody>
          <a:bodyPr/>
          <a:lstStyle/>
          <a:p>
            <a:fld id="{8608FC2A-8DBD-DC4E-9E1E-3C897F1B3D5D}" type="slidenum">
              <a:rPr lang="en-US" smtClean="0"/>
              <a:pPr/>
              <a:t>28</a:t>
            </a:fld>
            <a:endParaRPr lang="en-US"/>
          </a:p>
        </p:txBody>
      </p:sp>
      <p:pic>
        <p:nvPicPr>
          <p:cNvPr id="6" name="Paveikslėlis 5"/>
          <p:cNvPicPr>
            <a:picLocks noChangeAspect="1"/>
          </p:cNvPicPr>
          <p:nvPr/>
        </p:nvPicPr>
        <p:blipFill>
          <a:blip r:embed="rId3"/>
          <a:stretch>
            <a:fillRect/>
          </a:stretch>
        </p:blipFill>
        <p:spPr>
          <a:xfrm>
            <a:off x="899788" y="6360807"/>
            <a:ext cx="6187976" cy="365792"/>
          </a:xfrm>
          <a:prstGeom prst="rect">
            <a:avLst/>
          </a:prstGeom>
        </p:spPr>
      </p:pic>
    </p:spTree>
    <p:extLst>
      <p:ext uri="{BB962C8B-B14F-4D97-AF65-F5344CB8AC3E}">
        <p14:creationId xmlns:p14="http://schemas.microsoft.com/office/powerpoint/2010/main" xmlns="" val="59639846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25471" y="347132"/>
            <a:ext cx="8066679" cy="666856"/>
          </a:xfrm>
        </p:spPr>
        <p:txBody>
          <a:bodyPr>
            <a:normAutofit/>
          </a:bodyPr>
          <a:lstStyle/>
          <a:p>
            <a:r>
              <a:rPr lang="lt-LT" sz="2800" dirty="0">
                <a:solidFill>
                  <a:srgbClr val="E40046"/>
                </a:solidFill>
              </a:rPr>
              <a:t>Kodėl tai rūpėti pacientams?</a:t>
            </a:r>
            <a:endParaRPr lang="en-US" sz="2800" dirty="0">
              <a:solidFill>
                <a:srgbClr val="E40046"/>
              </a:solidFill>
            </a:endParaRPr>
          </a:p>
        </p:txBody>
      </p:sp>
      <p:sp>
        <p:nvSpPr>
          <p:cNvPr id="3" name="Content Placeholder 2"/>
          <p:cNvSpPr>
            <a:spLocks noGrp="1"/>
          </p:cNvSpPr>
          <p:nvPr>
            <p:ph idx="1"/>
          </p:nvPr>
        </p:nvSpPr>
        <p:spPr>
          <a:xfrm>
            <a:off x="525471" y="1303700"/>
            <a:ext cx="8066679" cy="4797064"/>
          </a:xfrm>
        </p:spPr>
        <p:txBody>
          <a:bodyPr>
            <a:normAutofit/>
          </a:bodyPr>
          <a:lstStyle/>
          <a:p>
            <a:r>
              <a:rPr lang="lt-LT" sz="2000" dirty="0">
                <a:solidFill>
                  <a:srgbClr val="E40046"/>
                </a:solidFill>
              </a:rPr>
              <a:t>Tiesiogiai įtakoja sveikatos rezultatus pacientams</a:t>
            </a:r>
          </a:p>
          <a:p>
            <a:r>
              <a:rPr lang="lt-LT" sz="2000" dirty="0">
                <a:solidFill>
                  <a:schemeClr val="tx1">
                    <a:lumMod val="65000"/>
                    <a:lumOff val="35000"/>
                  </a:schemeClr>
                </a:solidFill>
              </a:rPr>
              <a:t>Pvz., vaistų kompensavimo procesas</a:t>
            </a:r>
            <a:r>
              <a:rPr lang="en-US" sz="2000" dirty="0">
                <a:solidFill>
                  <a:schemeClr val="tx1">
                    <a:lumMod val="65000"/>
                    <a:lumOff val="35000"/>
                  </a:schemeClr>
                </a:solidFill>
              </a:rPr>
              <a:t>,</a:t>
            </a:r>
            <a:endParaRPr lang="lt-LT" sz="2000" dirty="0">
              <a:solidFill>
                <a:schemeClr val="tx1">
                  <a:lumMod val="65000"/>
                  <a:lumOff val="35000"/>
                </a:schemeClr>
              </a:solidFill>
            </a:endParaRPr>
          </a:p>
          <a:p>
            <a:pPr lvl="1"/>
            <a:r>
              <a:rPr lang="lt-LT" sz="1800" dirty="0">
                <a:solidFill>
                  <a:schemeClr val="tx1">
                    <a:lumMod val="65000"/>
                    <a:lumOff val="35000"/>
                  </a:schemeClr>
                </a:solidFill>
              </a:rPr>
              <a:t>iškeliantis pacientų interesus kaip prioritetinius, </a:t>
            </a:r>
          </a:p>
          <a:p>
            <a:pPr lvl="1"/>
            <a:r>
              <a:rPr lang="lt-LT" sz="1800" dirty="0">
                <a:solidFill>
                  <a:schemeClr val="tx1">
                    <a:lumMod val="65000"/>
                    <a:lumOff val="35000"/>
                  </a:schemeClr>
                </a:solidFill>
              </a:rPr>
              <a:t>apimantis skaidrių, objektyvių, savalaikių, teisėtų sprendimų vaistų kompensavimo procese priėmimą bei atsakomybės už netinkamą pareigų vykdymą ar nevykdymą taikymą</a:t>
            </a:r>
            <a:r>
              <a:rPr lang="en-US" sz="1800" dirty="0">
                <a:solidFill>
                  <a:schemeClr val="tx1">
                    <a:lumMod val="65000"/>
                    <a:lumOff val="35000"/>
                  </a:schemeClr>
                </a:solidFill>
              </a:rPr>
              <a:t>,</a:t>
            </a:r>
            <a:endParaRPr lang="lt-LT" sz="1800" dirty="0">
              <a:solidFill>
                <a:schemeClr val="tx1">
                  <a:lumMod val="65000"/>
                  <a:lumOff val="35000"/>
                </a:schemeClr>
              </a:solidFill>
            </a:endParaRPr>
          </a:p>
          <a:p>
            <a:pPr marL="457200" lvl="1" indent="0">
              <a:buNone/>
            </a:pPr>
            <a:endParaRPr lang="lt-LT" sz="1800" dirty="0">
              <a:solidFill>
                <a:schemeClr val="tx1">
                  <a:lumMod val="65000"/>
                  <a:lumOff val="35000"/>
                </a:schemeClr>
              </a:solidFill>
            </a:endParaRPr>
          </a:p>
          <a:p>
            <a:pPr marL="457200" lvl="1" indent="0">
              <a:buNone/>
            </a:pPr>
            <a:r>
              <a:rPr lang="lt-LT" sz="2000" dirty="0">
                <a:solidFill>
                  <a:srgbClr val="E40046"/>
                </a:solidFill>
              </a:rPr>
              <a:t>yra pacientų teisės į kokybišką gydymą garantija</a:t>
            </a:r>
          </a:p>
          <a:p>
            <a:endParaRPr lang="lt-LT" sz="2000" dirty="0">
              <a:solidFill>
                <a:schemeClr val="tx1">
                  <a:lumMod val="65000"/>
                  <a:lumOff val="35000"/>
                </a:schemeClr>
              </a:solidFill>
            </a:endParaRPr>
          </a:p>
          <a:p>
            <a:r>
              <a:rPr lang="en-US" sz="2000" dirty="0" err="1">
                <a:solidFill>
                  <a:schemeClr val="tx1">
                    <a:lumMod val="65000"/>
                    <a:lumOff val="35000"/>
                  </a:schemeClr>
                </a:solidFill>
              </a:rPr>
              <a:t>Pacientai</a:t>
            </a:r>
            <a:r>
              <a:rPr lang="en-US" sz="2000" dirty="0">
                <a:solidFill>
                  <a:schemeClr val="tx1">
                    <a:lumMod val="65000"/>
                    <a:lumOff val="35000"/>
                  </a:schemeClr>
                </a:solidFill>
              </a:rPr>
              <a:t> </a:t>
            </a:r>
            <a:r>
              <a:rPr lang="en-US" sz="2000" dirty="0" err="1">
                <a:solidFill>
                  <a:schemeClr val="tx1">
                    <a:lumMod val="65000"/>
                    <a:lumOff val="35000"/>
                  </a:schemeClr>
                </a:solidFill>
              </a:rPr>
              <a:t>gali</a:t>
            </a:r>
            <a:r>
              <a:rPr lang="en-US" sz="2000" dirty="0">
                <a:solidFill>
                  <a:schemeClr val="tx1">
                    <a:lumMod val="65000"/>
                    <a:lumOff val="35000"/>
                  </a:schemeClr>
                </a:solidFill>
              </a:rPr>
              <a:t> </a:t>
            </a:r>
            <a:r>
              <a:rPr lang="en-US" sz="2000" dirty="0" err="1">
                <a:solidFill>
                  <a:schemeClr val="tx1">
                    <a:lumMod val="65000"/>
                    <a:lumOff val="35000"/>
                  </a:schemeClr>
                </a:solidFill>
              </a:rPr>
              <a:t>ir</a:t>
            </a:r>
            <a:r>
              <a:rPr lang="en-US" sz="2000" dirty="0">
                <a:solidFill>
                  <a:schemeClr val="tx1">
                    <a:lumMod val="65000"/>
                    <a:lumOff val="35000"/>
                  </a:schemeClr>
                </a:solidFill>
              </a:rPr>
              <a:t> </a:t>
            </a:r>
            <a:r>
              <a:rPr lang="en-US" sz="2000" dirty="0" err="1">
                <a:solidFill>
                  <a:schemeClr val="tx1">
                    <a:lumMod val="65000"/>
                    <a:lumOff val="35000"/>
                  </a:schemeClr>
                </a:solidFill>
              </a:rPr>
              <a:t>turi</a:t>
            </a:r>
            <a:r>
              <a:rPr lang="en-US" sz="2000" dirty="0">
                <a:solidFill>
                  <a:schemeClr val="tx1">
                    <a:lumMod val="65000"/>
                    <a:lumOff val="35000"/>
                  </a:schemeClr>
                </a:solidFill>
              </a:rPr>
              <a:t> </a:t>
            </a:r>
            <a:r>
              <a:rPr lang="lt-LT" sz="2000" dirty="0">
                <a:solidFill>
                  <a:schemeClr val="tx1">
                    <a:lumMod val="65000"/>
                    <a:lumOff val="35000"/>
                  </a:schemeClr>
                </a:solidFill>
              </a:rPr>
              <a:t>teisę </a:t>
            </a:r>
            <a:r>
              <a:rPr lang="en-US" sz="2000" dirty="0" err="1">
                <a:solidFill>
                  <a:schemeClr val="tx1">
                    <a:lumMod val="65000"/>
                    <a:lumOff val="35000"/>
                  </a:schemeClr>
                </a:solidFill>
              </a:rPr>
              <a:t>dom</a:t>
            </a:r>
            <a:r>
              <a:rPr lang="lt-LT" sz="2000" dirty="0" err="1">
                <a:solidFill>
                  <a:schemeClr val="tx1">
                    <a:lumMod val="65000"/>
                    <a:lumOff val="35000"/>
                  </a:schemeClr>
                </a:solidFill>
              </a:rPr>
              <a:t>ėtis</a:t>
            </a:r>
            <a:r>
              <a:rPr lang="lt-LT" sz="2000" dirty="0">
                <a:solidFill>
                  <a:schemeClr val="tx1">
                    <a:lumMod val="65000"/>
                    <a:lumOff val="35000"/>
                  </a:schemeClr>
                </a:solidFill>
              </a:rPr>
              <a:t> liga, skiriamu gydymu ir vaistais bei kitų šalių teikiamomis galimybėmis</a:t>
            </a:r>
          </a:p>
          <a:p>
            <a:pPr marL="0" indent="0">
              <a:buNone/>
            </a:pPr>
            <a:endParaRPr lang="lt-LT" sz="2000" dirty="0">
              <a:solidFill>
                <a:schemeClr val="tx1">
                  <a:lumMod val="65000"/>
                  <a:lumOff val="35000"/>
                </a:schemeClr>
              </a:solidFill>
            </a:endParaRPr>
          </a:p>
          <a:p>
            <a:r>
              <a:rPr lang="lt-LT" sz="2000" dirty="0">
                <a:solidFill>
                  <a:schemeClr val="tx1">
                    <a:lumMod val="65000"/>
                    <a:lumOff val="35000"/>
                  </a:schemeClr>
                </a:solidFill>
              </a:rPr>
              <a:t>„Gynybinės medicinos“ fenomenas (paternalistinis modelis) privalo būti keičiamas stiprinant pacientų vaidmenį sprendimų priėmime</a:t>
            </a:r>
            <a:endParaRPr lang="en-US" sz="2000" dirty="0">
              <a:solidFill>
                <a:schemeClr val="tx1">
                  <a:lumMod val="65000"/>
                  <a:lumOff val="35000"/>
                </a:schemeClr>
              </a:solidFill>
            </a:endParaRPr>
          </a:p>
        </p:txBody>
      </p:sp>
      <p:sp>
        <p:nvSpPr>
          <p:cNvPr id="6" name="Slide Number Placeholder 5"/>
          <p:cNvSpPr>
            <a:spLocks noGrp="1"/>
          </p:cNvSpPr>
          <p:nvPr>
            <p:ph type="sldNum" sz="quarter" idx="12"/>
          </p:nvPr>
        </p:nvSpPr>
        <p:spPr/>
        <p:txBody>
          <a:bodyPr/>
          <a:lstStyle/>
          <a:p>
            <a:fld id="{8608FC2A-8DBD-DC4E-9E1E-3C897F1B3D5D}" type="slidenum">
              <a:rPr lang="en-US" smtClean="0"/>
              <a:pPr/>
              <a:t>29</a:t>
            </a:fld>
            <a:endParaRPr lang="en-US"/>
          </a:p>
        </p:txBody>
      </p:sp>
      <p:pic>
        <p:nvPicPr>
          <p:cNvPr id="4" name="Paveikslėlis 3"/>
          <p:cNvPicPr>
            <a:picLocks noChangeAspect="1"/>
          </p:cNvPicPr>
          <p:nvPr/>
        </p:nvPicPr>
        <p:blipFill>
          <a:blip r:embed="rId3"/>
          <a:stretch>
            <a:fillRect/>
          </a:stretch>
        </p:blipFill>
        <p:spPr>
          <a:xfrm>
            <a:off x="872895" y="6360807"/>
            <a:ext cx="6187976" cy="365792"/>
          </a:xfrm>
          <a:prstGeom prst="rect">
            <a:avLst/>
          </a:prstGeom>
        </p:spPr>
      </p:pic>
    </p:spTree>
    <p:extLst>
      <p:ext uri="{BB962C8B-B14F-4D97-AF65-F5344CB8AC3E}">
        <p14:creationId xmlns:p14="http://schemas.microsoft.com/office/powerpoint/2010/main" xmlns="" val="103356586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25471" y="1303700"/>
            <a:ext cx="8066679" cy="4797064"/>
          </a:xfrm>
        </p:spPr>
        <p:txBody>
          <a:bodyPr>
            <a:noAutofit/>
          </a:bodyPr>
          <a:lstStyle/>
          <a:p>
            <a:endParaRPr lang="lt-LT" sz="2000" dirty="0">
              <a:solidFill>
                <a:schemeClr val="tx1">
                  <a:lumMod val="65000"/>
                  <a:lumOff val="35000"/>
                </a:schemeClr>
              </a:solidFill>
            </a:endParaRPr>
          </a:p>
          <a:p>
            <a:pPr marL="0" indent="0" algn="ctr">
              <a:buNone/>
            </a:pPr>
            <a:endParaRPr lang="lt-LT" sz="2000" dirty="0">
              <a:solidFill>
                <a:schemeClr val="tx1">
                  <a:lumMod val="65000"/>
                  <a:lumOff val="35000"/>
                </a:schemeClr>
              </a:solidFill>
            </a:endParaRPr>
          </a:p>
          <a:p>
            <a:pPr marL="0" indent="0" algn="ctr">
              <a:buNone/>
            </a:pPr>
            <a:endParaRPr lang="lt-LT" sz="2000" dirty="0">
              <a:solidFill>
                <a:schemeClr val="tx1">
                  <a:lumMod val="65000"/>
                  <a:lumOff val="35000"/>
                </a:schemeClr>
              </a:solidFill>
            </a:endParaRPr>
          </a:p>
          <a:p>
            <a:pPr marL="0" indent="0" algn="ctr">
              <a:buNone/>
            </a:pPr>
            <a:endParaRPr lang="lt-LT" sz="2000" dirty="0">
              <a:solidFill>
                <a:schemeClr val="tx1">
                  <a:lumMod val="65000"/>
                  <a:lumOff val="35000"/>
                </a:schemeClr>
              </a:solidFill>
            </a:endParaRPr>
          </a:p>
          <a:p>
            <a:pPr marL="0" indent="0" algn="ctr">
              <a:buNone/>
            </a:pPr>
            <a:r>
              <a:rPr lang="lt-LT" sz="2800" dirty="0">
                <a:solidFill>
                  <a:schemeClr val="tx1">
                    <a:lumMod val="65000"/>
                    <a:lumOff val="35000"/>
                  </a:schemeClr>
                </a:solidFill>
              </a:rPr>
              <a:t>PACIENTAS IR JO TEISĖS LIETUVOJE</a:t>
            </a:r>
            <a:endParaRPr lang="en-US" sz="2800" dirty="0">
              <a:solidFill>
                <a:schemeClr val="tx1">
                  <a:lumMod val="65000"/>
                  <a:lumOff val="35000"/>
                </a:schemeClr>
              </a:solidFill>
            </a:endParaRPr>
          </a:p>
        </p:txBody>
      </p:sp>
      <p:sp>
        <p:nvSpPr>
          <p:cNvPr id="6" name="Slide Number Placeholder 5"/>
          <p:cNvSpPr>
            <a:spLocks noGrp="1"/>
          </p:cNvSpPr>
          <p:nvPr>
            <p:ph type="sldNum" sz="quarter" idx="12"/>
          </p:nvPr>
        </p:nvSpPr>
        <p:spPr/>
        <p:txBody>
          <a:bodyPr/>
          <a:lstStyle/>
          <a:p>
            <a:pPr marL="0" marR="0" lvl="0" indent="0" defTabSz="914400" eaLnBrk="1" fontAlgn="auto" latinLnBrk="0" hangingPunct="1">
              <a:lnSpc>
                <a:spcPct val="100000"/>
              </a:lnSpc>
              <a:spcBef>
                <a:spcPts val="0"/>
              </a:spcBef>
              <a:spcAft>
                <a:spcPts val="0"/>
              </a:spcAft>
              <a:buClrTx/>
              <a:buSzTx/>
              <a:buFontTx/>
              <a:buNone/>
              <a:tabLst/>
              <a:defRPr/>
            </a:pPr>
            <a:fld id="{8608FC2A-8DBD-DC4E-9E1E-3C897F1B3D5D}" type="slidenum">
              <a:rPr kumimoji="0" lang="en-US" i="0" u="none" strike="noStrike" kern="0" cap="none" spc="0" normalizeH="0" baseline="0" noProof="0" smtClean="0">
                <a:ln>
                  <a:noFill/>
                </a:ln>
                <a:solidFill>
                  <a:schemeClr val="bg1">
                    <a:lumMod val="50000"/>
                  </a:schemeClr>
                </a:solidFill>
                <a:effectLst/>
                <a:uLnTx/>
                <a:uFillTx/>
              </a:rPr>
              <a:pPr marL="0" marR="0" lvl="0" indent="0" defTabSz="914400" eaLnBrk="1" fontAlgn="auto" latinLnBrk="0" hangingPunct="1">
                <a:lnSpc>
                  <a:spcPct val="100000"/>
                </a:lnSpc>
                <a:spcBef>
                  <a:spcPts val="0"/>
                </a:spcBef>
                <a:spcAft>
                  <a:spcPts val="0"/>
                </a:spcAft>
                <a:buClrTx/>
                <a:buSzTx/>
                <a:buFontTx/>
                <a:buNone/>
                <a:tabLst/>
                <a:defRPr/>
              </a:pPr>
              <a:t>3</a:t>
            </a:fld>
            <a:endParaRPr kumimoji="0" lang="en-US" i="0" u="none" strike="noStrike" kern="0" cap="none" spc="0" normalizeH="0" baseline="0" noProof="0" dirty="0">
              <a:ln>
                <a:noFill/>
              </a:ln>
              <a:solidFill>
                <a:schemeClr val="bg1">
                  <a:lumMod val="50000"/>
                </a:schemeClr>
              </a:solidFill>
              <a:effectLst/>
              <a:uLnTx/>
              <a:uFillTx/>
            </a:endParaRPr>
          </a:p>
        </p:txBody>
      </p:sp>
      <p:pic>
        <p:nvPicPr>
          <p:cNvPr id="4" name="Paveikslėlis 3"/>
          <p:cNvPicPr>
            <a:picLocks noChangeAspect="1"/>
          </p:cNvPicPr>
          <p:nvPr/>
        </p:nvPicPr>
        <p:blipFill>
          <a:blip r:embed="rId3"/>
          <a:stretch>
            <a:fillRect/>
          </a:stretch>
        </p:blipFill>
        <p:spPr>
          <a:xfrm>
            <a:off x="899789" y="6360807"/>
            <a:ext cx="6187976" cy="365792"/>
          </a:xfrm>
          <a:prstGeom prst="rect">
            <a:avLst/>
          </a:prstGeom>
        </p:spPr>
      </p:pic>
    </p:spTree>
    <p:extLst>
      <p:ext uri="{BB962C8B-B14F-4D97-AF65-F5344CB8AC3E}">
        <p14:creationId xmlns:p14="http://schemas.microsoft.com/office/powerpoint/2010/main" xmlns="" val="137953863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bg>
      <p:bgPr>
        <a:solidFill>
          <a:srgbClr val="EE274C"/>
        </a:solidFill>
        <a:effectLst/>
      </p:bgPr>
    </p:bg>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8608FC2A-8DBD-DC4E-9E1E-3C897F1B3D5D}" type="slidenum">
              <a:rPr lang="en-US" smtClean="0"/>
              <a:pPr/>
              <a:t>30</a:t>
            </a:fld>
            <a:endParaRPr lang="en-US"/>
          </a:p>
        </p:txBody>
      </p:sp>
      <p:sp>
        <p:nvSpPr>
          <p:cNvPr id="5" name="Footer Placeholder 4"/>
          <p:cNvSpPr>
            <a:spLocks noGrp="1"/>
          </p:cNvSpPr>
          <p:nvPr>
            <p:ph type="ftr" sz="quarter" idx="11"/>
          </p:nvPr>
        </p:nvSpPr>
        <p:spPr/>
        <p:txBody>
          <a:bodyPr/>
          <a:lstStyle/>
          <a:p>
            <a:r>
              <a:rPr lang="en-US"/>
              <a:t>ADVOKATĖS RŪTOS PUMPUTIENĖS KONTORA      </a:t>
            </a:r>
            <a:endParaRPr lang="en-US" dirty="0"/>
          </a:p>
        </p:txBody>
      </p:sp>
      <p:sp>
        <p:nvSpPr>
          <p:cNvPr id="2" name="Rectangle 1"/>
          <p:cNvSpPr/>
          <p:nvPr/>
        </p:nvSpPr>
        <p:spPr>
          <a:xfrm>
            <a:off x="0" y="0"/>
            <a:ext cx="9144000" cy="6856413"/>
          </a:xfrm>
          <a:prstGeom prst="rect">
            <a:avLst/>
          </a:prstGeom>
          <a:solidFill>
            <a:srgbClr val="EE274C"/>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lt-LT" sz="3600" dirty="0">
                <a:solidFill>
                  <a:schemeClr val="tx1">
                    <a:lumMod val="65000"/>
                    <a:lumOff val="35000"/>
                  </a:schemeClr>
                </a:solidFill>
                <a:latin typeface="Bliss Pro Regular" panose="02010006030000020004" pitchFamily="50" charset="0"/>
              </a:rPr>
              <a:t>Dėkoju už dėmesį</a:t>
            </a:r>
            <a:endParaRPr lang="en-US" sz="3600" dirty="0">
              <a:solidFill>
                <a:schemeClr val="tx1">
                  <a:lumMod val="65000"/>
                  <a:lumOff val="35000"/>
                </a:schemeClr>
              </a:solidFill>
              <a:latin typeface="Bliss Pro Regular" panose="02010006030000020004" pitchFamily="50" charset="0"/>
            </a:endParaRPr>
          </a:p>
          <a:p>
            <a:pPr algn="ctr"/>
            <a:endParaRPr lang="en-US" dirty="0"/>
          </a:p>
        </p:txBody>
      </p:sp>
      <p:sp>
        <p:nvSpPr>
          <p:cNvPr id="8" name="Title 1"/>
          <p:cNvSpPr txBox="1">
            <a:spLocks/>
          </p:cNvSpPr>
          <p:nvPr/>
        </p:nvSpPr>
        <p:spPr>
          <a:xfrm>
            <a:off x="531812" y="3843400"/>
            <a:ext cx="8060337" cy="2747523"/>
          </a:xfrm>
          <a:prstGeom prst="rect">
            <a:avLst/>
          </a:prstGeom>
          <a:noFill/>
          <a:ln>
            <a:noFill/>
          </a:ln>
        </p:spPr>
        <p:txBody>
          <a:bodyPr vert="horz" lIns="91440" tIns="45720" rIns="91440" bIns="45720" rtlCol="0" anchor="t">
            <a:normAutofit lnSpcReduction="10000"/>
          </a:bodyPr>
          <a:lstStyle>
            <a:lvl1pPr algn="l" defTabSz="457200" rtl="0" eaLnBrk="1" latinLnBrk="0" hangingPunct="1">
              <a:spcBef>
                <a:spcPct val="0"/>
              </a:spcBef>
              <a:buNone/>
              <a:defRPr sz="3900" b="0" i="0" kern="1200">
                <a:solidFill>
                  <a:schemeClr val="tx1"/>
                </a:solidFill>
                <a:latin typeface="Bliss Pro Regular"/>
                <a:ea typeface="+mj-ea"/>
                <a:cs typeface="Bliss Pro Regular"/>
              </a:defRPr>
            </a:lvl1pPr>
          </a:lstStyle>
          <a:p>
            <a:pPr algn="ctr"/>
            <a:r>
              <a:rPr lang="en-US" sz="2200" dirty="0">
                <a:solidFill>
                  <a:schemeClr val="tx1">
                    <a:lumMod val="65000"/>
                    <a:lumOff val="35000"/>
                  </a:schemeClr>
                </a:solidFill>
              </a:rPr>
              <a:t>	</a:t>
            </a:r>
          </a:p>
          <a:p>
            <a:pPr algn="ctr"/>
            <a:endParaRPr lang="en-US" sz="2200" dirty="0">
              <a:solidFill>
                <a:schemeClr val="tx1">
                  <a:lumMod val="65000"/>
                  <a:lumOff val="35000"/>
                </a:schemeClr>
              </a:solidFill>
            </a:endParaRPr>
          </a:p>
          <a:p>
            <a:pPr algn="ctr"/>
            <a:endParaRPr lang="en-US" sz="2200" dirty="0">
              <a:solidFill>
                <a:schemeClr val="tx1">
                  <a:lumMod val="65000"/>
                  <a:lumOff val="35000"/>
                </a:schemeClr>
              </a:solidFill>
            </a:endParaRPr>
          </a:p>
          <a:p>
            <a:pPr algn="ctr"/>
            <a:endParaRPr lang="en-US" sz="2200" dirty="0">
              <a:solidFill>
                <a:schemeClr val="tx1">
                  <a:lumMod val="65000"/>
                  <a:lumOff val="35000"/>
                </a:schemeClr>
              </a:solidFill>
            </a:endParaRPr>
          </a:p>
          <a:p>
            <a:pPr algn="ctr"/>
            <a:endParaRPr lang="en-US" sz="2200" dirty="0">
              <a:solidFill>
                <a:schemeClr val="tx1">
                  <a:lumMod val="65000"/>
                  <a:lumOff val="35000"/>
                </a:schemeClr>
              </a:solidFill>
            </a:endParaRPr>
          </a:p>
          <a:p>
            <a:pPr algn="ctr"/>
            <a:endParaRPr lang="en-US" sz="2200" dirty="0">
              <a:solidFill>
                <a:schemeClr val="tx1">
                  <a:lumMod val="65000"/>
                  <a:lumOff val="35000"/>
                </a:schemeClr>
              </a:solidFill>
            </a:endParaRPr>
          </a:p>
          <a:p>
            <a:pPr algn="ctr"/>
            <a:endParaRPr lang="en-US" sz="2200" dirty="0">
              <a:solidFill>
                <a:schemeClr val="tx1">
                  <a:lumMod val="65000"/>
                  <a:lumOff val="35000"/>
                </a:schemeClr>
              </a:solidFill>
            </a:endParaRPr>
          </a:p>
          <a:p>
            <a:pPr algn="r"/>
            <a:r>
              <a:rPr lang="en-US" sz="1200" dirty="0" err="1">
                <a:solidFill>
                  <a:schemeClr val="bg1"/>
                </a:solidFill>
                <a:latin typeface="Bliss Pro Light"/>
                <a:cs typeface="Bliss Pro Light"/>
              </a:rPr>
              <a:t>ruta.pumputiene@arpk.lt</a:t>
            </a:r>
            <a:r>
              <a:rPr lang="en-US" sz="1200" dirty="0">
                <a:solidFill>
                  <a:schemeClr val="bg1"/>
                </a:solidFill>
                <a:latin typeface="Bliss Pro Light"/>
                <a:cs typeface="Bliss Pro Light"/>
              </a:rPr>
              <a:t>  </a:t>
            </a:r>
          </a:p>
          <a:p>
            <a:pPr algn="r"/>
            <a:r>
              <a:rPr lang="en-US" sz="1200" dirty="0">
                <a:solidFill>
                  <a:schemeClr val="bg1"/>
                </a:solidFill>
                <a:latin typeface="Bliss Pro Light"/>
                <a:cs typeface="Bliss Pro Light"/>
              </a:rPr>
              <a:t>www.arpk.lt </a:t>
            </a:r>
          </a:p>
        </p:txBody>
      </p:sp>
      <p:pic>
        <p:nvPicPr>
          <p:cNvPr id="3" name="Picture 2" descr="RP_kampai.eps"/>
          <p:cNvPicPr>
            <a:picLocks noChangeAspect="1"/>
          </p:cNvPicPr>
          <p:nvPr/>
        </p:nvPicPr>
        <p:blipFill>
          <a:blip r:embed="rId3">
            <a:extLst>
              <a:ext uri="{28A0092B-C50C-407E-A947-70E740481C1C}">
                <a14:useLocalDpi xmlns:a14="http://schemas.microsoft.com/office/drawing/2010/main" xmlns="" val="0"/>
              </a:ext>
            </a:extLst>
          </a:blip>
          <a:stretch>
            <a:fillRect/>
          </a:stretch>
        </p:blipFill>
        <p:spPr>
          <a:xfrm>
            <a:off x="6953703" y="516090"/>
            <a:ext cx="1529204" cy="1320676"/>
          </a:xfrm>
          <a:prstGeom prst="rect">
            <a:avLst/>
          </a:prstGeom>
        </p:spPr>
      </p:pic>
    </p:spTree>
    <p:extLst>
      <p:ext uri="{BB962C8B-B14F-4D97-AF65-F5344CB8AC3E}">
        <p14:creationId xmlns:p14="http://schemas.microsoft.com/office/powerpoint/2010/main" xmlns="" val="402178263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25471" y="203364"/>
            <a:ext cx="8066679" cy="967624"/>
          </a:xfrm>
        </p:spPr>
        <p:txBody>
          <a:bodyPr>
            <a:normAutofit/>
          </a:bodyPr>
          <a:lstStyle/>
          <a:p>
            <a:r>
              <a:rPr lang="lt-LT" sz="2800" dirty="0">
                <a:solidFill>
                  <a:srgbClr val="E40046"/>
                </a:solidFill>
              </a:rPr>
              <a:t>Pacientas</a:t>
            </a:r>
          </a:p>
        </p:txBody>
      </p:sp>
      <p:sp>
        <p:nvSpPr>
          <p:cNvPr id="3" name="Content Placeholder 2"/>
          <p:cNvSpPr>
            <a:spLocks noGrp="1"/>
          </p:cNvSpPr>
          <p:nvPr>
            <p:ph idx="1"/>
          </p:nvPr>
        </p:nvSpPr>
        <p:spPr>
          <a:xfrm>
            <a:off x="525471" y="1479176"/>
            <a:ext cx="8066679" cy="4621587"/>
          </a:xfrm>
        </p:spPr>
        <p:txBody>
          <a:bodyPr>
            <a:normAutofit/>
          </a:bodyPr>
          <a:lstStyle/>
          <a:p>
            <a:pPr algn="just">
              <a:defRPr/>
            </a:pPr>
            <a:r>
              <a:rPr lang="lt-LT" altLang="lt-LT" sz="2000" dirty="0">
                <a:solidFill>
                  <a:schemeClr val="tx1">
                    <a:lumMod val="65000"/>
                    <a:lumOff val="35000"/>
                  </a:schemeClr>
                </a:solidFill>
                <a:ea typeface="ヒラギノ角ゴ Pro W3"/>
                <a:cs typeface="Arial" pitchFamily="34" charset="0"/>
              </a:rPr>
              <a:t>Asmuo, kuris naudojasi sveikatos priežiūros įstaigų </a:t>
            </a:r>
            <a:r>
              <a:rPr lang="en-US" altLang="lt-LT" sz="2000" dirty="0">
                <a:solidFill>
                  <a:schemeClr val="tx1">
                    <a:lumMod val="65000"/>
                    <a:lumOff val="35000"/>
                  </a:schemeClr>
                </a:solidFill>
                <a:ea typeface="ヒラギノ角ゴ Pro W3"/>
                <a:cs typeface="Arial" pitchFamily="34" charset="0"/>
              </a:rPr>
              <a:t>(SP</a:t>
            </a:r>
            <a:r>
              <a:rPr lang="lt-LT" altLang="lt-LT" sz="2000" dirty="0">
                <a:solidFill>
                  <a:schemeClr val="tx1">
                    <a:lumMod val="65000"/>
                    <a:lumOff val="35000"/>
                  </a:schemeClr>
                </a:solidFill>
                <a:ea typeface="ヒラギノ角ゴ Pro W3"/>
                <a:cs typeface="Arial" pitchFamily="34" charset="0"/>
              </a:rPr>
              <a:t>Į</a:t>
            </a:r>
            <a:r>
              <a:rPr lang="en-US" altLang="lt-LT" sz="2000" dirty="0">
                <a:solidFill>
                  <a:schemeClr val="tx1">
                    <a:lumMod val="65000"/>
                    <a:lumOff val="35000"/>
                  </a:schemeClr>
                </a:solidFill>
                <a:ea typeface="ヒラギノ角ゴ Pro W3"/>
                <a:cs typeface="Arial" pitchFamily="34" charset="0"/>
              </a:rPr>
              <a:t>) </a:t>
            </a:r>
            <a:r>
              <a:rPr lang="lt-LT" altLang="lt-LT" sz="2000" dirty="0">
                <a:solidFill>
                  <a:schemeClr val="tx1">
                    <a:lumMod val="65000"/>
                    <a:lumOff val="35000"/>
                  </a:schemeClr>
                </a:solidFill>
                <a:ea typeface="ヒラギノ角ゴ Pro W3"/>
                <a:cs typeface="Arial" pitchFamily="34" charset="0"/>
              </a:rPr>
              <a:t>teikiamomis paslaugomis, nepaisant to, ar jis sveikas, ar ligonis</a:t>
            </a:r>
            <a:r>
              <a:rPr lang="en-US" altLang="lt-LT" sz="2000" dirty="0">
                <a:solidFill>
                  <a:schemeClr val="tx1">
                    <a:lumMod val="65000"/>
                    <a:lumOff val="35000"/>
                  </a:schemeClr>
                </a:solidFill>
                <a:ea typeface="ヒラギノ角ゴ Pro W3"/>
                <a:cs typeface="Arial" pitchFamily="34" charset="0"/>
              </a:rPr>
              <a:t> </a:t>
            </a:r>
            <a:r>
              <a:rPr lang="lt-LT" altLang="lt-LT" sz="2000" dirty="0">
                <a:solidFill>
                  <a:schemeClr val="tx1">
                    <a:lumMod val="65000"/>
                    <a:lumOff val="35000"/>
                  </a:schemeClr>
                </a:solidFill>
                <a:ea typeface="ヒラギノ角ゴ Pro W3"/>
                <a:cs typeface="Arial" pitchFamily="34" charset="0"/>
              </a:rPr>
              <a:t>(LR Pacientų teisių ir žalos sveikatai atlyginimo įstatym</a:t>
            </a:r>
            <a:r>
              <a:rPr lang="en-US" altLang="lt-LT" sz="2000" dirty="0">
                <a:solidFill>
                  <a:schemeClr val="tx1">
                    <a:lumMod val="65000"/>
                    <a:lumOff val="35000"/>
                  </a:schemeClr>
                </a:solidFill>
                <a:ea typeface="ヒラギノ角ゴ Pro W3"/>
                <a:cs typeface="Arial" pitchFamily="34" charset="0"/>
              </a:rPr>
              <a:t>as</a:t>
            </a:r>
            <a:r>
              <a:rPr lang="lt-LT" altLang="lt-LT" sz="2000" dirty="0">
                <a:solidFill>
                  <a:schemeClr val="tx1">
                    <a:lumMod val="65000"/>
                    <a:lumOff val="35000"/>
                  </a:schemeClr>
                </a:solidFill>
                <a:ea typeface="ヒラギノ角ゴ Pro W3"/>
                <a:cs typeface="Arial" pitchFamily="34" charset="0"/>
              </a:rPr>
              <a:t>)</a:t>
            </a:r>
            <a:endParaRPr lang="en-US" altLang="lt-LT" sz="2000" dirty="0">
              <a:solidFill>
                <a:schemeClr val="tx1">
                  <a:lumMod val="65000"/>
                  <a:lumOff val="35000"/>
                </a:schemeClr>
              </a:solidFill>
              <a:ea typeface="ヒラギノ角ゴ Pro W3"/>
              <a:cs typeface="Arial" pitchFamily="34" charset="0"/>
            </a:endParaRPr>
          </a:p>
          <a:p>
            <a:pPr marL="57150" indent="0" algn="just">
              <a:buNone/>
              <a:defRPr/>
            </a:pPr>
            <a:endParaRPr lang="en-US" altLang="lt-LT" sz="2000" dirty="0">
              <a:solidFill>
                <a:schemeClr val="tx1">
                  <a:lumMod val="65000"/>
                  <a:lumOff val="35000"/>
                </a:schemeClr>
              </a:solidFill>
              <a:ea typeface="ヒラギノ角ゴ Pro W3"/>
              <a:cs typeface="Arial" pitchFamily="34" charset="0"/>
            </a:endParaRPr>
          </a:p>
          <a:p>
            <a:pPr algn="just">
              <a:defRPr/>
            </a:pPr>
            <a:r>
              <a:rPr lang="lt-LT" altLang="lt-LT" sz="2000" dirty="0">
                <a:solidFill>
                  <a:schemeClr val="tx1">
                    <a:lumMod val="65000"/>
                    <a:lumOff val="35000"/>
                  </a:schemeClr>
                </a:solidFill>
                <a:ea typeface="ヒラギノ角ゴ Pro W3"/>
                <a:cs typeface="Arial" pitchFamily="34" charset="0"/>
              </a:rPr>
              <a:t>Fizinis asmuo, kuris siekia gauti arba gauna sveikatos priežiūros paslaugas </a:t>
            </a:r>
            <a:r>
              <a:rPr lang="en-US" altLang="lt-LT" sz="2000" dirty="0">
                <a:solidFill>
                  <a:schemeClr val="tx1">
                    <a:lumMod val="65000"/>
                    <a:lumOff val="35000"/>
                  </a:schemeClr>
                </a:solidFill>
                <a:ea typeface="ヒラギノ角ゴ Pro W3"/>
                <a:cs typeface="Arial" pitchFamily="34" charset="0"/>
              </a:rPr>
              <a:t>(SPP) </a:t>
            </a:r>
            <a:r>
              <a:rPr lang="lt-LT" altLang="lt-LT" sz="2000" dirty="0">
                <a:solidFill>
                  <a:schemeClr val="tx1">
                    <a:lumMod val="65000"/>
                    <a:lumOff val="35000"/>
                  </a:schemeClr>
                </a:solidFill>
                <a:ea typeface="ヒラギノ角ゴ Pro W3"/>
                <a:cs typeface="Arial" pitchFamily="34" charset="0"/>
              </a:rPr>
              <a:t>valstybėje narėje</a:t>
            </a:r>
            <a:r>
              <a:rPr lang="en-US" altLang="lt-LT" sz="2000" dirty="0">
                <a:solidFill>
                  <a:schemeClr val="tx1">
                    <a:lumMod val="65000"/>
                    <a:lumOff val="35000"/>
                  </a:schemeClr>
                </a:solidFill>
                <a:ea typeface="ヒラギノ角ゴ Pro W3"/>
                <a:cs typeface="Arial" pitchFamily="34" charset="0"/>
              </a:rPr>
              <a:t> </a:t>
            </a:r>
            <a:r>
              <a:rPr lang="lt-LT" altLang="lt-LT" sz="2000" dirty="0">
                <a:solidFill>
                  <a:schemeClr val="tx1">
                    <a:lumMod val="65000"/>
                    <a:lumOff val="35000"/>
                  </a:schemeClr>
                </a:solidFill>
                <a:ea typeface="ヒラギノ角ゴ Pro W3"/>
                <a:cs typeface="Arial" pitchFamily="34" charset="0"/>
              </a:rPr>
              <a:t>(Pacientų mobilumo direktyv</a:t>
            </a:r>
            <a:r>
              <a:rPr lang="en-US" altLang="lt-LT" sz="2000" dirty="0">
                <a:solidFill>
                  <a:schemeClr val="tx1">
                    <a:lumMod val="65000"/>
                    <a:lumOff val="35000"/>
                  </a:schemeClr>
                </a:solidFill>
                <a:ea typeface="ヒラギノ角ゴ Pro W3"/>
                <a:cs typeface="Arial" pitchFamily="34" charset="0"/>
              </a:rPr>
              <a:t>a</a:t>
            </a:r>
            <a:r>
              <a:rPr lang="lt-LT" altLang="lt-LT" sz="2000" dirty="0">
                <a:solidFill>
                  <a:schemeClr val="tx1">
                    <a:lumMod val="65000"/>
                    <a:lumOff val="35000"/>
                  </a:schemeClr>
                </a:solidFill>
                <a:ea typeface="ヒラギノ角ゴ Pro W3"/>
                <a:cs typeface="Arial" pitchFamily="34" charset="0"/>
              </a:rPr>
              <a:t>)</a:t>
            </a:r>
          </a:p>
          <a:p>
            <a:pPr algn="just">
              <a:defRPr/>
            </a:pPr>
            <a:endParaRPr lang="lt-LT" altLang="lt-LT" sz="2000" dirty="0">
              <a:solidFill>
                <a:schemeClr val="tx1">
                  <a:lumMod val="65000"/>
                  <a:lumOff val="35000"/>
                </a:schemeClr>
              </a:solidFill>
              <a:ea typeface="ヒラギノ角ゴ Pro W3"/>
              <a:cs typeface="Arial" pitchFamily="34" charset="0"/>
            </a:endParaRPr>
          </a:p>
          <a:p>
            <a:pPr algn="just">
              <a:defRPr/>
            </a:pPr>
            <a:r>
              <a:rPr lang="lt-LT" altLang="lt-LT" sz="2000" dirty="0">
                <a:solidFill>
                  <a:schemeClr val="tx1">
                    <a:lumMod val="65000"/>
                    <a:lumOff val="35000"/>
                  </a:schemeClr>
                </a:solidFill>
                <a:ea typeface="ヒラギノ角ゴ Pro W3"/>
                <a:cs typeface="Arial" pitchFamily="34" charset="0"/>
              </a:rPr>
              <a:t>Pacientų autonomijos principas:</a:t>
            </a:r>
          </a:p>
          <a:p>
            <a:pPr lvl="1" algn="just">
              <a:defRPr/>
            </a:pPr>
            <a:r>
              <a:rPr lang="lt-LT" altLang="lt-LT" sz="1800" dirty="0">
                <a:solidFill>
                  <a:schemeClr val="tx1">
                    <a:lumMod val="65000"/>
                    <a:lumOff val="35000"/>
                  </a:schemeClr>
                </a:solidFill>
                <a:ea typeface="ヒラギノ角ゴ Pro W3"/>
                <a:cs typeface="Arial" pitchFamily="34" charset="0"/>
              </a:rPr>
              <a:t>Tiek sveikatos priežiūros specialistai, tiek valdžios institucijų atstovai, priimdami sprendimus, privalo persiorientuoti ir peržengti iš paternalistinių santykių modelio į lygiaverčių vaidmenų pasiskirstymą sveikatos priežiūros procese</a:t>
            </a:r>
          </a:p>
          <a:p>
            <a:pPr algn="just">
              <a:defRPr/>
            </a:pPr>
            <a:endParaRPr lang="lt-LT" altLang="lt-LT" sz="2000" dirty="0">
              <a:ea typeface="ヒラギノ角ゴ Pro W3"/>
              <a:cs typeface="Arial" pitchFamily="34" charset="0"/>
            </a:endParaRPr>
          </a:p>
          <a:p>
            <a:pPr marL="0" indent="0">
              <a:buNone/>
              <a:defRPr/>
            </a:pPr>
            <a:endParaRPr lang="lt-LT" altLang="lt-LT" sz="2000" dirty="0">
              <a:ea typeface="ヒラギノ角ゴ Pro W3"/>
              <a:cs typeface="Arial" pitchFamily="34" charset="0"/>
            </a:endParaRPr>
          </a:p>
          <a:p>
            <a:endParaRPr lang="lt-LT" sz="2800" dirty="0">
              <a:solidFill>
                <a:schemeClr val="tx1">
                  <a:lumMod val="65000"/>
                  <a:lumOff val="35000"/>
                </a:schemeClr>
              </a:solidFill>
            </a:endParaRPr>
          </a:p>
        </p:txBody>
      </p:sp>
      <p:sp>
        <p:nvSpPr>
          <p:cNvPr id="5" name="Slide Number Placeholder 4"/>
          <p:cNvSpPr>
            <a:spLocks noGrp="1"/>
          </p:cNvSpPr>
          <p:nvPr>
            <p:ph type="sldNum" sz="quarter" idx="12"/>
          </p:nvPr>
        </p:nvSpPr>
        <p:spPr/>
        <p:txBody>
          <a:bodyPr/>
          <a:lstStyle/>
          <a:p>
            <a:fld id="{8608FC2A-8DBD-DC4E-9E1E-3C897F1B3D5D}" type="slidenum">
              <a:rPr lang="en-US" smtClean="0"/>
              <a:pPr/>
              <a:t>4</a:t>
            </a:fld>
            <a:endParaRPr lang="en-US" dirty="0"/>
          </a:p>
        </p:txBody>
      </p:sp>
      <p:pic>
        <p:nvPicPr>
          <p:cNvPr id="6" name="Paveikslėlis 5"/>
          <p:cNvPicPr>
            <a:picLocks noChangeAspect="1"/>
          </p:cNvPicPr>
          <p:nvPr/>
        </p:nvPicPr>
        <p:blipFill>
          <a:blip r:embed="rId3"/>
          <a:stretch>
            <a:fillRect/>
          </a:stretch>
        </p:blipFill>
        <p:spPr>
          <a:xfrm>
            <a:off x="886341" y="6360807"/>
            <a:ext cx="6187976" cy="365792"/>
          </a:xfrm>
          <a:prstGeom prst="rect">
            <a:avLst/>
          </a:prstGeom>
        </p:spPr>
      </p:pic>
    </p:spTree>
    <p:extLst>
      <p:ext uri="{BB962C8B-B14F-4D97-AF65-F5344CB8AC3E}">
        <p14:creationId xmlns:p14="http://schemas.microsoft.com/office/powerpoint/2010/main" xmlns="" val="347398424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25471" y="171756"/>
            <a:ext cx="8066679" cy="1143000"/>
          </a:xfrm>
        </p:spPr>
        <p:txBody>
          <a:bodyPr>
            <a:noAutofit/>
          </a:bodyPr>
          <a:lstStyle/>
          <a:p>
            <a:r>
              <a:rPr lang="lt-LT" sz="2800" dirty="0">
                <a:solidFill>
                  <a:srgbClr val="E40046"/>
                </a:solidFill>
              </a:rPr>
              <a:t>Pacientų teisės Lietuvoje</a:t>
            </a:r>
            <a:endParaRPr lang="en-US" sz="2800" dirty="0">
              <a:solidFill>
                <a:srgbClr val="E40046"/>
              </a:solidFill>
            </a:endParaRPr>
          </a:p>
        </p:txBody>
      </p:sp>
      <p:sp>
        <p:nvSpPr>
          <p:cNvPr id="3" name="Content Placeholder 2"/>
          <p:cNvSpPr>
            <a:spLocks noGrp="1"/>
          </p:cNvSpPr>
          <p:nvPr>
            <p:ph idx="1"/>
          </p:nvPr>
        </p:nvSpPr>
        <p:spPr>
          <a:xfrm>
            <a:off x="525471" y="1438835"/>
            <a:ext cx="8066679" cy="4661928"/>
          </a:xfrm>
        </p:spPr>
        <p:txBody>
          <a:bodyPr>
            <a:noAutofit/>
          </a:bodyPr>
          <a:lstStyle/>
          <a:p>
            <a:pPr>
              <a:buFont typeface="Arial" panose="020B0604020202020204" pitchFamily="34" charset="0"/>
              <a:buChar char="•"/>
            </a:pPr>
            <a:r>
              <a:rPr lang="lt-LT" sz="2000" dirty="0">
                <a:solidFill>
                  <a:schemeClr val="tx1">
                    <a:lumMod val="65000"/>
                    <a:lumOff val="35000"/>
                  </a:schemeClr>
                </a:solidFill>
              </a:rPr>
              <a:t>Teisės:</a:t>
            </a:r>
          </a:p>
          <a:p>
            <a:pPr lvl="1"/>
            <a:r>
              <a:rPr lang="lt-LT" sz="1800" dirty="0">
                <a:solidFill>
                  <a:schemeClr val="tx1">
                    <a:lumMod val="65000"/>
                    <a:lumOff val="35000"/>
                  </a:schemeClr>
                </a:solidFill>
              </a:rPr>
              <a:t>į prieinamas, saugias, kokybiškas, naujausias paslaugas</a:t>
            </a:r>
          </a:p>
          <a:p>
            <a:pPr lvl="1"/>
            <a:r>
              <a:rPr lang="lt-LT" sz="1800" dirty="0">
                <a:solidFill>
                  <a:schemeClr val="tx1">
                    <a:lumMod val="65000"/>
                    <a:lumOff val="35000"/>
                  </a:schemeClr>
                </a:solidFill>
              </a:rPr>
              <a:t>pasirinkti SPĮ ir SPS</a:t>
            </a:r>
          </a:p>
          <a:p>
            <a:pPr lvl="1"/>
            <a:r>
              <a:rPr lang="lt-LT" sz="1800" dirty="0">
                <a:solidFill>
                  <a:schemeClr val="tx1">
                    <a:lumMod val="65000"/>
                    <a:lumOff val="35000"/>
                  </a:schemeClr>
                </a:solidFill>
              </a:rPr>
              <a:t>atsisakyti gydymo</a:t>
            </a:r>
          </a:p>
          <a:p>
            <a:pPr lvl="1"/>
            <a:r>
              <a:rPr lang="lt-LT" sz="1800" dirty="0">
                <a:solidFill>
                  <a:schemeClr val="tx1">
                    <a:lumMod val="65000"/>
                    <a:lumOff val="35000"/>
                  </a:schemeClr>
                </a:solidFill>
              </a:rPr>
              <a:t>į savo garbės ir orumo nežeminančias sąlygas ir pagarbų elgesį</a:t>
            </a:r>
          </a:p>
          <a:p>
            <a:pPr lvl="1"/>
            <a:r>
              <a:rPr lang="lt-LT" sz="1800" dirty="0">
                <a:solidFill>
                  <a:schemeClr val="tx1">
                    <a:lumMod val="65000"/>
                    <a:lumOff val="35000"/>
                  </a:schemeClr>
                </a:solidFill>
              </a:rPr>
              <a:t>į privataus gyvenimo neliečiamumą</a:t>
            </a:r>
          </a:p>
          <a:p>
            <a:pPr lvl="1"/>
            <a:r>
              <a:rPr lang="lt-LT" sz="1800" dirty="0">
                <a:solidFill>
                  <a:schemeClr val="tx1">
                    <a:lumMod val="65000"/>
                    <a:lumOff val="35000"/>
                  </a:schemeClr>
                </a:solidFill>
              </a:rPr>
              <a:t>žinoti ir nežinoti</a:t>
            </a:r>
          </a:p>
          <a:p>
            <a:pPr lvl="1"/>
            <a:r>
              <a:rPr lang="lt-LT" sz="1800" dirty="0">
                <a:solidFill>
                  <a:schemeClr val="tx1">
                    <a:lumMod val="65000"/>
                    <a:lumOff val="35000"/>
                  </a:schemeClr>
                </a:solidFill>
              </a:rPr>
              <a:t>skųstis ir į žalos kompensaciją</a:t>
            </a:r>
          </a:p>
          <a:p>
            <a:endParaRPr lang="lt-LT" sz="1800" dirty="0">
              <a:solidFill>
                <a:schemeClr val="tx1">
                  <a:lumMod val="65000"/>
                  <a:lumOff val="35000"/>
                </a:schemeClr>
              </a:solidFill>
            </a:endParaRPr>
          </a:p>
        </p:txBody>
      </p:sp>
      <p:sp>
        <p:nvSpPr>
          <p:cNvPr id="6" name="Slide Number Placeholder 5"/>
          <p:cNvSpPr>
            <a:spLocks noGrp="1"/>
          </p:cNvSpPr>
          <p:nvPr>
            <p:ph type="sldNum" sz="quarter" idx="12"/>
          </p:nvPr>
        </p:nvSpPr>
        <p:spPr/>
        <p:txBody>
          <a:bodyPr/>
          <a:lstStyle/>
          <a:p>
            <a:fld id="{8608FC2A-8DBD-DC4E-9E1E-3C897F1B3D5D}" type="slidenum">
              <a:rPr lang="en-US" smtClean="0"/>
              <a:pPr/>
              <a:t>5</a:t>
            </a:fld>
            <a:endParaRPr lang="en-US" dirty="0"/>
          </a:p>
        </p:txBody>
      </p:sp>
      <p:pic>
        <p:nvPicPr>
          <p:cNvPr id="4" name="Paveikslėlis 3"/>
          <p:cNvPicPr>
            <a:picLocks noChangeAspect="1"/>
          </p:cNvPicPr>
          <p:nvPr/>
        </p:nvPicPr>
        <p:blipFill>
          <a:blip r:embed="rId3"/>
          <a:stretch>
            <a:fillRect/>
          </a:stretch>
        </p:blipFill>
        <p:spPr>
          <a:xfrm>
            <a:off x="926683" y="6360807"/>
            <a:ext cx="6187976" cy="365792"/>
          </a:xfrm>
          <a:prstGeom prst="rect">
            <a:avLst/>
          </a:prstGeom>
        </p:spPr>
      </p:pic>
    </p:spTree>
    <p:extLst>
      <p:ext uri="{BB962C8B-B14F-4D97-AF65-F5344CB8AC3E}">
        <p14:creationId xmlns:p14="http://schemas.microsoft.com/office/powerpoint/2010/main" xmlns="" val="8895757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525471" y="190796"/>
            <a:ext cx="8066679" cy="1143000"/>
          </a:xfrm>
        </p:spPr>
        <p:txBody>
          <a:bodyPr>
            <a:normAutofit/>
          </a:bodyPr>
          <a:lstStyle/>
          <a:p>
            <a:r>
              <a:rPr lang="lt-LT" sz="2800" dirty="0">
                <a:solidFill>
                  <a:srgbClr val="E40046"/>
                </a:solidFill>
              </a:rPr>
              <a:t>Teisė į kokybiškas paslaugas</a:t>
            </a:r>
          </a:p>
        </p:txBody>
      </p:sp>
      <p:sp>
        <p:nvSpPr>
          <p:cNvPr id="3" name="Content Placeholder 2"/>
          <p:cNvSpPr>
            <a:spLocks noGrp="1"/>
          </p:cNvSpPr>
          <p:nvPr>
            <p:ph idx="1"/>
          </p:nvPr>
        </p:nvSpPr>
        <p:spPr>
          <a:xfrm>
            <a:off x="525471" y="1338944"/>
            <a:ext cx="8066679" cy="4761820"/>
          </a:xfrm>
        </p:spPr>
        <p:txBody>
          <a:bodyPr>
            <a:noAutofit/>
          </a:bodyPr>
          <a:lstStyle/>
          <a:p>
            <a:pPr algn="just">
              <a:defRPr/>
            </a:pPr>
            <a:r>
              <a:rPr lang="lt-LT" altLang="lt-LT" sz="2000" dirty="0">
                <a:solidFill>
                  <a:schemeClr val="tx1">
                    <a:lumMod val="65000"/>
                    <a:lumOff val="35000"/>
                  </a:schemeClr>
                </a:solidFill>
                <a:ea typeface="ヒラギノ角ゴ Pro W3"/>
                <a:cs typeface="ヒラギノ角ゴ Pro W3"/>
              </a:rPr>
              <a:t>Kokybiška sveikatos priežiūra:</a:t>
            </a:r>
          </a:p>
          <a:p>
            <a:pPr lvl="1" algn="just">
              <a:defRPr/>
            </a:pPr>
            <a:r>
              <a:rPr lang="lt-LT" altLang="lt-LT" sz="1800" dirty="0">
                <a:solidFill>
                  <a:srgbClr val="E40046"/>
                </a:solidFill>
                <a:ea typeface="ヒラギノ角ゴ Pro W3"/>
              </a:rPr>
              <a:t>prieinamos, </a:t>
            </a:r>
          </a:p>
          <a:p>
            <a:pPr lvl="1" algn="just">
              <a:defRPr/>
            </a:pPr>
            <a:r>
              <a:rPr lang="lt-LT" altLang="lt-LT" sz="1800" dirty="0">
                <a:solidFill>
                  <a:srgbClr val="E40046"/>
                </a:solidFill>
                <a:ea typeface="ヒラギノ角ゴ Pro W3"/>
              </a:rPr>
              <a:t>saugios, </a:t>
            </a:r>
          </a:p>
          <a:p>
            <a:pPr lvl="1" algn="just">
              <a:defRPr/>
            </a:pPr>
            <a:r>
              <a:rPr lang="lt-LT" altLang="lt-LT" sz="1800" dirty="0">
                <a:solidFill>
                  <a:srgbClr val="E40046"/>
                </a:solidFill>
                <a:ea typeface="ヒラギノ角ゴ Pro W3"/>
              </a:rPr>
              <a:t>veiksmingos </a:t>
            </a:r>
          </a:p>
          <a:p>
            <a:pPr marL="457200" lvl="1" indent="0" algn="just">
              <a:buNone/>
              <a:defRPr/>
            </a:pPr>
            <a:r>
              <a:rPr lang="lt-LT" altLang="lt-LT" sz="2000" dirty="0">
                <a:solidFill>
                  <a:schemeClr val="tx1">
                    <a:lumMod val="65000"/>
                    <a:lumOff val="35000"/>
                  </a:schemeClr>
                </a:solidFill>
                <a:ea typeface="ヒラギノ角ゴ Pro W3"/>
              </a:rPr>
              <a:t>sveikatos stiprinimo, ligų prevencijos, diagnostikos, ligonių gydymo ir slaugos paslaugos, kurias tinkamam pacientui:</a:t>
            </a:r>
          </a:p>
          <a:p>
            <a:pPr lvl="1" algn="just">
              <a:defRPr/>
            </a:pPr>
            <a:r>
              <a:rPr lang="lt-LT" altLang="lt-LT" sz="1800" dirty="0">
                <a:solidFill>
                  <a:schemeClr val="tx1">
                    <a:lumMod val="65000"/>
                    <a:lumOff val="35000"/>
                  </a:schemeClr>
                </a:solidFill>
                <a:ea typeface="ヒラギノ角ゴ Pro W3"/>
              </a:rPr>
              <a:t>tinkamu laiku, </a:t>
            </a:r>
          </a:p>
          <a:p>
            <a:pPr lvl="1" algn="just">
              <a:defRPr/>
            </a:pPr>
            <a:r>
              <a:rPr lang="lt-LT" altLang="lt-LT" sz="1800" dirty="0">
                <a:solidFill>
                  <a:schemeClr val="tx1">
                    <a:lumMod val="65000"/>
                    <a:lumOff val="35000"/>
                  </a:schemeClr>
                </a:solidFill>
                <a:ea typeface="ヒラギノ角ゴ Pro W3"/>
              </a:rPr>
              <a:t>tinkamoje vietoje </a:t>
            </a:r>
          </a:p>
          <a:p>
            <a:pPr lvl="1" algn="just">
              <a:defRPr/>
            </a:pPr>
            <a:r>
              <a:rPr lang="lt-LT" altLang="lt-LT" sz="1800" dirty="0">
                <a:solidFill>
                  <a:schemeClr val="tx1">
                    <a:lumMod val="65000"/>
                    <a:lumOff val="35000"/>
                  </a:schemeClr>
                </a:solidFill>
                <a:ea typeface="ヒラギノ角ゴ Pro W3"/>
              </a:rPr>
              <a:t>suteikia tinkamas SPS ar SPS komanda </a:t>
            </a:r>
          </a:p>
          <a:p>
            <a:pPr lvl="1" algn="just">
              <a:defRPr/>
            </a:pPr>
            <a:r>
              <a:rPr lang="lt-LT" altLang="lt-LT" sz="1800" dirty="0">
                <a:solidFill>
                  <a:schemeClr val="tx1">
                    <a:lumMod val="65000"/>
                    <a:lumOff val="35000"/>
                  </a:schemeClr>
                </a:solidFill>
                <a:ea typeface="ヒラギノ角ゴ Pro W3"/>
              </a:rPr>
              <a:t>pagal</a:t>
            </a:r>
            <a:r>
              <a:rPr lang="lt-LT" altLang="lt-LT" sz="1800" dirty="0">
                <a:ea typeface="ヒラギノ角ゴ Pro W3"/>
              </a:rPr>
              <a:t> </a:t>
            </a:r>
            <a:r>
              <a:rPr lang="lt-LT" altLang="lt-LT" sz="1800" dirty="0">
                <a:solidFill>
                  <a:srgbClr val="E40046"/>
                </a:solidFill>
                <a:ea typeface="ヒラギノ角ゴ Pro W3"/>
              </a:rPr>
              <a:t>šiuolaikinio medicinos ir slaugos mokslo lygį ir gerą patirtį, </a:t>
            </a:r>
          </a:p>
          <a:p>
            <a:pPr lvl="1" algn="just">
              <a:defRPr/>
            </a:pPr>
            <a:r>
              <a:rPr lang="lt-LT" altLang="lt-LT" sz="1800" dirty="0">
                <a:solidFill>
                  <a:schemeClr val="tx1">
                    <a:lumMod val="65000"/>
                    <a:lumOff val="35000"/>
                  </a:schemeClr>
                </a:solidFill>
                <a:ea typeface="ヒラギノ角ゴ Pro W3"/>
              </a:rPr>
              <a:t>atsižvelgdami į paslaugos teikėjo galimybes ir paciento poreikius bei </a:t>
            </a:r>
            <a:r>
              <a:rPr lang="lt-LT" altLang="lt-LT" sz="1800" dirty="0">
                <a:solidFill>
                  <a:srgbClr val="E40046"/>
                </a:solidFill>
                <a:ea typeface="ヒラギノ角ゴ Pro W3"/>
              </a:rPr>
              <a:t>lūkesčius, juos tenkindami ar viršydami</a:t>
            </a:r>
            <a:endParaRPr lang="en-US" sz="1800" dirty="0">
              <a:solidFill>
                <a:srgbClr val="E40046"/>
              </a:solidFill>
            </a:endParaRPr>
          </a:p>
        </p:txBody>
      </p:sp>
      <p:sp>
        <p:nvSpPr>
          <p:cNvPr id="6" name="Slide Number Placeholder 5"/>
          <p:cNvSpPr>
            <a:spLocks noGrp="1"/>
          </p:cNvSpPr>
          <p:nvPr>
            <p:ph type="sldNum" sz="quarter" idx="12"/>
          </p:nvPr>
        </p:nvSpPr>
        <p:spPr/>
        <p:txBody>
          <a:bodyPr/>
          <a:lstStyle/>
          <a:p>
            <a:fld id="{8608FC2A-8DBD-DC4E-9E1E-3C897F1B3D5D}" type="slidenum">
              <a:rPr lang="en-US" smtClean="0"/>
              <a:pPr/>
              <a:t>6</a:t>
            </a:fld>
            <a:endParaRPr lang="en-US"/>
          </a:p>
        </p:txBody>
      </p:sp>
      <p:pic>
        <p:nvPicPr>
          <p:cNvPr id="2" name="Paveikslėlis 1"/>
          <p:cNvPicPr>
            <a:picLocks noChangeAspect="1"/>
          </p:cNvPicPr>
          <p:nvPr/>
        </p:nvPicPr>
        <p:blipFill>
          <a:blip r:embed="rId3"/>
          <a:stretch>
            <a:fillRect/>
          </a:stretch>
        </p:blipFill>
        <p:spPr>
          <a:xfrm>
            <a:off x="913235" y="6360807"/>
            <a:ext cx="6187976" cy="365792"/>
          </a:xfrm>
          <a:prstGeom prst="rect">
            <a:avLst/>
          </a:prstGeom>
        </p:spPr>
      </p:pic>
    </p:spTree>
    <p:extLst>
      <p:ext uri="{BB962C8B-B14F-4D97-AF65-F5344CB8AC3E}">
        <p14:creationId xmlns:p14="http://schemas.microsoft.com/office/powerpoint/2010/main" xmlns="" val="74425459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25471" y="137190"/>
            <a:ext cx="8066679" cy="1143000"/>
          </a:xfrm>
        </p:spPr>
        <p:txBody>
          <a:bodyPr>
            <a:normAutofit/>
          </a:bodyPr>
          <a:lstStyle/>
          <a:p>
            <a:r>
              <a:rPr lang="lt-LT" sz="2800" dirty="0">
                <a:solidFill>
                  <a:srgbClr val="E40046"/>
                </a:solidFill>
              </a:rPr>
              <a:t>Teisė pasirinkti SPĮ ir SPS</a:t>
            </a:r>
          </a:p>
        </p:txBody>
      </p:sp>
      <p:sp>
        <p:nvSpPr>
          <p:cNvPr id="3" name="Content Placeholder 2"/>
          <p:cNvSpPr>
            <a:spLocks noGrp="1"/>
          </p:cNvSpPr>
          <p:nvPr>
            <p:ph idx="1"/>
          </p:nvPr>
        </p:nvSpPr>
        <p:spPr/>
        <p:txBody>
          <a:bodyPr>
            <a:normAutofit/>
          </a:bodyPr>
          <a:lstStyle/>
          <a:p>
            <a:pPr algn="just"/>
            <a:r>
              <a:rPr lang="lt-LT" sz="2000" dirty="0">
                <a:solidFill>
                  <a:schemeClr val="tx1">
                    <a:lumMod val="65000"/>
                    <a:lumOff val="35000"/>
                  </a:schemeClr>
                </a:solidFill>
              </a:rPr>
              <a:t>Pacientui svarbu žinoti, kad jis turi teisę pasirinkti jam tinkančią įstaigą bei sužinoti, kiek joje yra laisvų vietų. Gydytojo pareiga – paaiškinti pacientui apie jam reikalingas gydymo paslaugas bei galimybes pasirinkti gydymo įstaigą, kurioje šios paslaugos bus teikiamos</a:t>
            </a:r>
          </a:p>
          <a:p>
            <a:pPr algn="just"/>
            <a:endParaRPr lang="lt-LT" sz="2000" dirty="0">
              <a:solidFill>
                <a:schemeClr val="tx1">
                  <a:lumMod val="65000"/>
                  <a:lumOff val="35000"/>
                </a:schemeClr>
              </a:solidFill>
            </a:endParaRPr>
          </a:p>
          <a:p>
            <a:pPr algn="just"/>
            <a:r>
              <a:rPr lang="lt-LT" sz="2000" dirty="0">
                <a:solidFill>
                  <a:schemeClr val="tx1">
                    <a:lumMod val="65000"/>
                    <a:lumOff val="35000"/>
                  </a:schemeClr>
                </a:solidFill>
              </a:rPr>
              <a:t>Asmuo turi teisę ne tik pasirinkti, bet ir atsisakyti gydymo – pacientas nėra gydomas ar jam teikiama kokia kita SPP prieš jo valią, išskyrus įstatyme numatytus atvejus</a:t>
            </a:r>
          </a:p>
        </p:txBody>
      </p:sp>
      <p:sp>
        <p:nvSpPr>
          <p:cNvPr id="5" name="Slide Number Placeholder 4"/>
          <p:cNvSpPr>
            <a:spLocks noGrp="1"/>
          </p:cNvSpPr>
          <p:nvPr>
            <p:ph type="sldNum" sz="quarter" idx="12"/>
          </p:nvPr>
        </p:nvSpPr>
        <p:spPr/>
        <p:txBody>
          <a:bodyPr/>
          <a:lstStyle/>
          <a:p>
            <a:fld id="{8608FC2A-8DBD-DC4E-9E1E-3C897F1B3D5D}" type="slidenum">
              <a:rPr lang="en-US" smtClean="0"/>
              <a:pPr/>
              <a:t>7</a:t>
            </a:fld>
            <a:endParaRPr lang="en-US"/>
          </a:p>
        </p:txBody>
      </p:sp>
      <p:pic>
        <p:nvPicPr>
          <p:cNvPr id="6" name="Paveikslėlis 5"/>
          <p:cNvPicPr>
            <a:picLocks noChangeAspect="1"/>
          </p:cNvPicPr>
          <p:nvPr/>
        </p:nvPicPr>
        <p:blipFill>
          <a:blip r:embed="rId3"/>
          <a:stretch>
            <a:fillRect/>
          </a:stretch>
        </p:blipFill>
        <p:spPr>
          <a:xfrm>
            <a:off x="872894" y="6360807"/>
            <a:ext cx="6187976" cy="365792"/>
          </a:xfrm>
          <a:prstGeom prst="rect">
            <a:avLst/>
          </a:prstGeom>
        </p:spPr>
      </p:pic>
    </p:spTree>
    <p:extLst>
      <p:ext uri="{BB962C8B-B14F-4D97-AF65-F5344CB8AC3E}">
        <p14:creationId xmlns:p14="http://schemas.microsoft.com/office/powerpoint/2010/main" xmlns="" val="350950414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25471" y="148146"/>
            <a:ext cx="8066679" cy="1143000"/>
          </a:xfrm>
        </p:spPr>
        <p:txBody>
          <a:bodyPr>
            <a:normAutofit/>
          </a:bodyPr>
          <a:lstStyle/>
          <a:p>
            <a:r>
              <a:rPr lang="lt-LT" sz="2800" dirty="0">
                <a:solidFill>
                  <a:srgbClr val="E40046"/>
                </a:solidFill>
              </a:rPr>
              <a:t>Teisė į privataus gyvenimo neliečiamumą</a:t>
            </a:r>
          </a:p>
        </p:txBody>
      </p:sp>
      <p:sp>
        <p:nvSpPr>
          <p:cNvPr id="3" name="Content Placeholder 2"/>
          <p:cNvSpPr>
            <a:spLocks noGrp="1"/>
          </p:cNvSpPr>
          <p:nvPr>
            <p:ph idx="1"/>
          </p:nvPr>
        </p:nvSpPr>
        <p:spPr/>
        <p:txBody>
          <a:bodyPr>
            <a:normAutofit/>
          </a:bodyPr>
          <a:lstStyle/>
          <a:p>
            <a:pPr algn="just"/>
            <a:r>
              <a:rPr lang="lt-LT" sz="2000" dirty="0">
                <a:solidFill>
                  <a:schemeClr val="tx1">
                    <a:lumMod val="65000"/>
                    <a:lumOff val="35000"/>
                  </a:schemeClr>
                </a:solidFill>
              </a:rPr>
              <a:t>Informacija apie gyvenimo faktus renkama </a:t>
            </a:r>
            <a:r>
              <a:rPr lang="lt-LT" sz="2000" dirty="0">
                <a:solidFill>
                  <a:srgbClr val="E40046"/>
                </a:solidFill>
              </a:rPr>
              <a:t>tik su paciento sutikimu ir tik jei tai yra būtina ligai diagnozuoti, gydyti ar pacientui slaugyti</a:t>
            </a:r>
          </a:p>
          <a:p>
            <a:pPr algn="just"/>
            <a:endParaRPr lang="lt-LT" sz="2000" dirty="0">
              <a:solidFill>
                <a:schemeClr val="tx1">
                  <a:lumMod val="65000"/>
                  <a:lumOff val="35000"/>
                </a:schemeClr>
              </a:solidFill>
            </a:endParaRPr>
          </a:p>
          <a:p>
            <a:pPr algn="just"/>
            <a:r>
              <a:rPr lang="lt-LT" sz="2000" dirty="0">
                <a:solidFill>
                  <a:schemeClr val="tx1">
                    <a:lumMod val="65000"/>
                    <a:lumOff val="35000"/>
                  </a:schemeClr>
                </a:solidFill>
              </a:rPr>
              <a:t>Visa informacija apie paciento buvimą SPĮ, jo gydymą, sveikatos būklę, diagnozę ir kt. asmeninio pobūdžio informacija laikoma konfidencialia ir po paciento mirties</a:t>
            </a:r>
          </a:p>
          <a:p>
            <a:pPr algn="just"/>
            <a:endParaRPr lang="lt-LT" sz="2000" dirty="0">
              <a:solidFill>
                <a:schemeClr val="tx1">
                  <a:lumMod val="65000"/>
                  <a:lumOff val="35000"/>
                </a:schemeClr>
              </a:solidFill>
            </a:endParaRPr>
          </a:p>
          <a:p>
            <a:pPr algn="just"/>
            <a:r>
              <a:rPr lang="lt-LT" sz="2000" dirty="0">
                <a:solidFill>
                  <a:schemeClr val="tx1">
                    <a:lumMod val="65000"/>
                    <a:lumOff val="35000"/>
                  </a:schemeClr>
                </a:solidFill>
              </a:rPr>
              <a:t>Kitiems asmenims galima atskleisti – tik esant </a:t>
            </a:r>
            <a:r>
              <a:rPr lang="lt-LT" sz="2000" dirty="0">
                <a:solidFill>
                  <a:srgbClr val="E40046"/>
                </a:solidFill>
              </a:rPr>
              <a:t>rašytiniam paciento sutikimui</a:t>
            </a:r>
          </a:p>
          <a:p>
            <a:pPr algn="just"/>
            <a:endParaRPr lang="lt-LT" sz="2000" dirty="0">
              <a:solidFill>
                <a:schemeClr val="tx1">
                  <a:lumMod val="65000"/>
                  <a:lumOff val="35000"/>
                </a:schemeClr>
              </a:solidFill>
            </a:endParaRPr>
          </a:p>
          <a:p>
            <a:pPr algn="just"/>
            <a:r>
              <a:rPr lang="lt-LT" sz="2000" dirty="0">
                <a:solidFill>
                  <a:schemeClr val="tx1">
                    <a:lumMod val="65000"/>
                    <a:lumOff val="35000"/>
                  </a:schemeClr>
                </a:solidFill>
              </a:rPr>
              <a:t>Asmenims tiesiogiai dalyvaujantiems gydant/slaugant pacientą – be sutikimo tiek, kiek tai būtina paciento interesams</a:t>
            </a:r>
          </a:p>
          <a:p>
            <a:endParaRPr lang="lt-LT" sz="2000" dirty="0">
              <a:solidFill>
                <a:schemeClr val="tx1">
                  <a:lumMod val="50000"/>
                  <a:lumOff val="50000"/>
                </a:schemeClr>
              </a:solidFill>
            </a:endParaRPr>
          </a:p>
        </p:txBody>
      </p:sp>
      <p:sp>
        <p:nvSpPr>
          <p:cNvPr id="5" name="Slide Number Placeholder 4"/>
          <p:cNvSpPr>
            <a:spLocks noGrp="1"/>
          </p:cNvSpPr>
          <p:nvPr>
            <p:ph type="sldNum" sz="quarter" idx="12"/>
          </p:nvPr>
        </p:nvSpPr>
        <p:spPr/>
        <p:txBody>
          <a:bodyPr/>
          <a:lstStyle/>
          <a:p>
            <a:fld id="{8608FC2A-8DBD-DC4E-9E1E-3C897F1B3D5D}" type="slidenum">
              <a:rPr lang="en-US" smtClean="0"/>
              <a:pPr/>
              <a:t>8</a:t>
            </a:fld>
            <a:endParaRPr lang="en-US"/>
          </a:p>
        </p:txBody>
      </p:sp>
      <p:pic>
        <p:nvPicPr>
          <p:cNvPr id="6" name="Paveikslėlis 5"/>
          <p:cNvPicPr>
            <a:picLocks noChangeAspect="1"/>
          </p:cNvPicPr>
          <p:nvPr/>
        </p:nvPicPr>
        <p:blipFill>
          <a:blip r:embed="rId3"/>
          <a:stretch>
            <a:fillRect/>
          </a:stretch>
        </p:blipFill>
        <p:spPr>
          <a:xfrm>
            <a:off x="886342" y="6358035"/>
            <a:ext cx="6187976" cy="365792"/>
          </a:xfrm>
          <a:prstGeom prst="rect">
            <a:avLst/>
          </a:prstGeom>
        </p:spPr>
      </p:pic>
    </p:spTree>
    <p:extLst>
      <p:ext uri="{BB962C8B-B14F-4D97-AF65-F5344CB8AC3E}">
        <p14:creationId xmlns:p14="http://schemas.microsoft.com/office/powerpoint/2010/main" xmlns="" val="220115334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25471" y="137190"/>
            <a:ext cx="8066679" cy="1143000"/>
          </a:xfrm>
        </p:spPr>
        <p:txBody>
          <a:bodyPr>
            <a:normAutofit/>
          </a:bodyPr>
          <a:lstStyle/>
          <a:p>
            <a:r>
              <a:rPr lang="lt-LT" sz="2800" dirty="0">
                <a:solidFill>
                  <a:srgbClr val="E40046"/>
                </a:solidFill>
              </a:rPr>
              <a:t>Teisė žinoti ir nežinoti</a:t>
            </a:r>
          </a:p>
        </p:txBody>
      </p:sp>
      <p:sp>
        <p:nvSpPr>
          <p:cNvPr id="3" name="Content Placeholder 2"/>
          <p:cNvSpPr>
            <a:spLocks noGrp="1"/>
          </p:cNvSpPr>
          <p:nvPr>
            <p:ph idx="1"/>
          </p:nvPr>
        </p:nvSpPr>
        <p:spPr>
          <a:xfrm>
            <a:off x="525471" y="1385048"/>
            <a:ext cx="8066679" cy="4715716"/>
          </a:xfrm>
        </p:spPr>
        <p:txBody>
          <a:bodyPr>
            <a:normAutofit fontScale="92500" lnSpcReduction="10000"/>
          </a:bodyPr>
          <a:lstStyle/>
          <a:p>
            <a:pPr algn="just"/>
            <a:r>
              <a:rPr lang="lt-LT" sz="2000" dirty="0">
                <a:solidFill>
                  <a:schemeClr val="tx1">
                    <a:lumMod val="65000"/>
                    <a:lumOff val="35000"/>
                  </a:schemeClr>
                </a:solidFill>
              </a:rPr>
              <a:t>Teisė žinoti apie:</a:t>
            </a:r>
          </a:p>
          <a:p>
            <a:pPr lvl="1" algn="just">
              <a:buFontTx/>
              <a:buChar char="-"/>
            </a:pPr>
            <a:r>
              <a:rPr lang="lt-LT" sz="1800" dirty="0">
                <a:solidFill>
                  <a:schemeClr val="tx1">
                    <a:lumMod val="65000"/>
                    <a:lumOff val="35000"/>
                  </a:schemeClr>
                </a:solidFill>
              </a:rPr>
              <a:t>SPĮ teikiamas paslaugas, jų kainas, galimybes jomis pasinaudoti;</a:t>
            </a:r>
          </a:p>
          <a:p>
            <a:pPr lvl="1" algn="just">
              <a:buFontTx/>
              <a:buChar char="-"/>
            </a:pPr>
            <a:r>
              <a:rPr lang="lt-LT" sz="1800" dirty="0">
                <a:solidFill>
                  <a:schemeClr val="tx1">
                    <a:lumMod val="65000"/>
                    <a:lumOff val="35000"/>
                  </a:schemeClr>
                </a:solidFill>
              </a:rPr>
              <a:t>sveikatos paslaugas teikiantį SPS bei jo profesinę kvalifikaciją;</a:t>
            </a:r>
          </a:p>
          <a:p>
            <a:pPr lvl="1" algn="just">
              <a:buFontTx/>
              <a:buChar char="-"/>
            </a:pPr>
            <a:r>
              <a:rPr lang="lt-LT" sz="1800" dirty="0">
                <a:solidFill>
                  <a:schemeClr val="tx1">
                    <a:lumMod val="65000"/>
                    <a:lumOff val="35000"/>
                  </a:schemeClr>
                </a:solidFill>
              </a:rPr>
              <a:t>savo sveikatos būklę, ligos diagnozę, SPĮ taikomus ar SPS žinomus kitus gydymo būdus, galimą riziką komplikacijas ir kt. aplinkybes, kurios </a:t>
            </a:r>
            <a:r>
              <a:rPr lang="en-US" sz="1800" dirty="0" err="1">
                <a:solidFill>
                  <a:srgbClr val="E40046"/>
                </a:solidFill>
              </a:rPr>
              <a:t>gali</a:t>
            </a:r>
            <a:r>
              <a:rPr lang="en-US" sz="1800" dirty="0">
                <a:solidFill>
                  <a:srgbClr val="E40046"/>
                </a:solidFill>
              </a:rPr>
              <a:t> tur</a:t>
            </a:r>
            <a:r>
              <a:rPr lang="lt-LT" sz="1800" dirty="0">
                <a:solidFill>
                  <a:srgbClr val="E40046"/>
                </a:solidFill>
              </a:rPr>
              <a:t>ėti įtakos </a:t>
            </a:r>
            <a:r>
              <a:rPr lang="lt-LT" sz="1800" dirty="0">
                <a:solidFill>
                  <a:schemeClr val="tx1">
                    <a:lumMod val="65000"/>
                    <a:lumOff val="35000"/>
                  </a:schemeClr>
                </a:solidFill>
              </a:rPr>
              <a:t>paciento apsisprendimui sutikti ar atsisakyti siūlomo gydymo</a:t>
            </a:r>
          </a:p>
          <a:p>
            <a:pPr algn="just"/>
            <a:endParaRPr lang="lt-LT" sz="2000" dirty="0">
              <a:solidFill>
                <a:schemeClr val="tx1">
                  <a:lumMod val="65000"/>
                  <a:lumOff val="35000"/>
                </a:schemeClr>
              </a:solidFill>
            </a:endParaRPr>
          </a:p>
          <a:p>
            <a:pPr algn="just"/>
            <a:r>
              <a:rPr lang="lt-LT" sz="2000" dirty="0">
                <a:solidFill>
                  <a:schemeClr val="tx1">
                    <a:lumMod val="65000"/>
                    <a:lumOff val="35000"/>
                  </a:schemeClr>
                </a:solidFill>
              </a:rPr>
              <a:t>Teisė nežinoti apie:</a:t>
            </a:r>
          </a:p>
          <a:p>
            <a:pPr lvl="1" algn="just"/>
            <a:r>
              <a:rPr lang="lt-LT" sz="1800" dirty="0">
                <a:solidFill>
                  <a:schemeClr val="tx1">
                    <a:lumMod val="65000"/>
                    <a:lumOff val="35000"/>
                  </a:schemeClr>
                </a:solidFill>
              </a:rPr>
              <a:t>sveikatos būklę, ligos diagnozę, taikomus ar gydytojui žinomus kitus gydymo ar tyrimo būdus, galimą riziką, komplikacijas, šalutinį poveikį, gydymo prognozę </a:t>
            </a:r>
          </a:p>
          <a:p>
            <a:pPr algn="just"/>
            <a:endParaRPr lang="lt-LT" sz="2000" dirty="0">
              <a:solidFill>
                <a:schemeClr val="tx1">
                  <a:lumMod val="65000"/>
                  <a:lumOff val="35000"/>
                </a:schemeClr>
              </a:solidFill>
            </a:endParaRPr>
          </a:p>
          <a:p>
            <a:pPr algn="just"/>
            <a:r>
              <a:rPr lang="lt-LT" sz="2000" dirty="0">
                <a:solidFill>
                  <a:schemeClr val="tx1">
                    <a:lumMod val="65000"/>
                    <a:lumOff val="35000"/>
                  </a:schemeClr>
                </a:solidFill>
              </a:rPr>
              <a:t>Atsisakymas turi būti rašytinis ir patvirtintas asmens parašu</a:t>
            </a:r>
          </a:p>
          <a:p>
            <a:pPr algn="just"/>
            <a:endParaRPr lang="lt-LT" sz="2000" dirty="0">
              <a:solidFill>
                <a:schemeClr val="tx1">
                  <a:lumMod val="65000"/>
                  <a:lumOff val="35000"/>
                </a:schemeClr>
              </a:solidFill>
            </a:endParaRPr>
          </a:p>
          <a:p>
            <a:pPr algn="just"/>
            <a:r>
              <a:rPr lang="lt-LT" sz="2000" dirty="0">
                <a:solidFill>
                  <a:schemeClr val="tx1">
                    <a:lumMod val="65000"/>
                    <a:lumOff val="35000"/>
                  </a:schemeClr>
                </a:solidFill>
              </a:rPr>
              <a:t>Teisė žinoti/nežinoti  gali būti ribojama, jeigu tai pakenktų ar sukeltų pavojų gyvybei/sveikatai</a:t>
            </a:r>
          </a:p>
          <a:p>
            <a:pPr algn="just"/>
            <a:endParaRPr lang="lt-LT" sz="2000" dirty="0">
              <a:solidFill>
                <a:schemeClr val="tx1">
                  <a:lumMod val="50000"/>
                  <a:lumOff val="50000"/>
                </a:schemeClr>
              </a:solidFill>
            </a:endParaRPr>
          </a:p>
          <a:p>
            <a:pPr>
              <a:buFontTx/>
              <a:buChar char="-"/>
            </a:pPr>
            <a:endParaRPr lang="lt-LT" sz="1600" dirty="0">
              <a:solidFill>
                <a:schemeClr val="tx1">
                  <a:lumMod val="50000"/>
                  <a:lumOff val="50000"/>
                </a:schemeClr>
              </a:solidFill>
            </a:endParaRPr>
          </a:p>
        </p:txBody>
      </p:sp>
      <p:sp>
        <p:nvSpPr>
          <p:cNvPr id="5" name="Slide Number Placeholder 4"/>
          <p:cNvSpPr>
            <a:spLocks noGrp="1"/>
          </p:cNvSpPr>
          <p:nvPr>
            <p:ph type="sldNum" sz="quarter" idx="12"/>
          </p:nvPr>
        </p:nvSpPr>
        <p:spPr/>
        <p:txBody>
          <a:bodyPr/>
          <a:lstStyle/>
          <a:p>
            <a:fld id="{8608FC2A-8DBD-DC4E-9E1E-3C897F1B3D5D}" type="slidenum">
              <a:rPr lang="en-US" smtClean="0"/>
              <a:pPr/>
              <a:t>9</a:t>
            </a:fld>
            <a:endParaRPr lang="en-US"/>
          </a:p>
        </p:txBody>
      </p:sp>
      <p:pic>
        <p:nvPicPr>
          <p:cNvPr id="6" name="Paveikslėlis 5"/>
          <p:cNvPicPr>
            <a:picLocks noChangeAspect="1"/>
          </p:cNvPicPr>
          <p:nvPr/>
        </p:nvPicPr>
        <p:blipFill>
          <a:blip r:embed="rId3"/>
          <a:stretch>
            <a:fillRect/>
          </a:stretch>
        </p:blipFill>
        <p:spPr>
          <a:xfrm>
            <a:off x="846000" y="6360807"/>
            <a:ext cx="6187976" cy="365792"/>
          </a:xfrm>
          <a:prstGeom prst="rect">
            <a:avLst/>
          </a:prstGeom>
        </p:spPr>
      </p:pic>
    </p:spTree>
    <p:extLst>
      <p:ext uri="{BB962C8B-B14F-4D97-AF65-F5344CB8AC3E}">
        <p14:creationId xmlns:p14="http://schemas.microsoft.com/office/powerpoint/2010/main" xmlns="" val="388205206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Classic">
      <a:maj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0</TotalTime>
  <Words>2956</Words>
  <Application>Microsoft Office PowerPoint</Application>
  <PresentationFormat>On-screen Show (4:3)</PresentationFormat>
  <Paragraphs>337</Paragraphs>
  <Slides>30</Slides>
  <Notes>27</Notes>
  <HiddenSlides>0</HiddenSlides>
  <MMClips>0</MMClips>
  <ScaleCrop>false</ScaleCrop>
  <HeadingPairs>
    <vt:vector size="4" baseType="variant">
      <vt:variant>
        <vt:lpstr>Theme</vt:lpstr>
      </vt:variant>
      <vt:variant>
        <vt:i4>1</vt:i4>
      </vt:variant>
      <vt:variant>
        <vt:lpstr>Slide Titles</vt:lpstr>
      </vt:variant>
      <vt:variant>
        <vt:i4>30</vt:i4>
      </vt:variant>
    </vt:vector>
  </HeadingPairs>
  <TitlesOfParts>
    <vt:vector size="31" baseType="lpstr">
      <vt:lpstr>Office Theme</vt:lpstr>
      <vt:lpstr>      Pacientų ir pacientų organizacijų teisės Lietuvoje ir Europoje Panašumai ir skirtumai iš teisinės perspektyvos      Advokatė Rūta Pumputienė, 2016-04-27 </vt:lpstr>
      <vt:lpstr>Turinys</vt:lpstr>
      <vt:lpstr>Slide 3</vt:lpstr>
      <vt:lpstr>Pacientas</vt:lpstr>
      <vt:lpstr>Pacientų teisės Lietuvoje</vt:lpstr>
      <vt:lpstr>Teisė į kokybiškas paslaugas</vt:lpstr>
      <vt:lpstr>Teisė pasirinkti SPĮ ir SPS</vt:lpstr>
      <vt:lpstr>Teisė į privataus gyvenimo neliečiamumą</vt:lpstr>
      <vt:lpstr>Teisė žinoti ir nežinoti</vt:lpstr>
      <vt:lpstr>Teisė skųstis</vt:lpstr>
      <vt:lpstr>Teisė į žalos sveikatai atlyginimą</vt:lpstr>
      <vt:lpstr>Žalos atlyginimo modelis</vt:lpstr>
      <vt:lpstr>Slide 13</vt:lpstr>
      <vt:lpstr>Pacientų teisės ES</vt:lpstr>
      <vt:lpstr>ES ir Lietuvos pacientų teisės</vt:lpstr>
      <vt:lpstr>Teisė į naujoves</vt:lpstr>
      <vt:lpstr>Teisė į naujoves (2)</vt:lpstr>
      <vt:lpstr>Naujovės farmacijoje</vt:lpstr>
      <vt:lpstr>Naujovės farmacijoje (2)</vt:lpstr>
      <vt:lpstr>Naujovės farmacijoje (3)</vt:lpstr>
      <vt:lpstr>Mobilumo direktyva</vt:lpstr>
      <vt:lpstr>Kompensavimo išimtys</vt:lpstr>
      <vt:lpstr>Būtinoji medicinos pagalba ir planinė sveikatos priežiūra</vt:lpstr>
      <vt:lpstr>Slide 24</vt:lpstr>
      <vt:lpstr>Pacientų organizacijos</vt:lpstr>
      <vt:lpstr>Pacientų organizacijos (2)</vt:lpstr>
      <vt:lpstr>Galimybės</vt:lpstr>
      <vt:lpstr>Galimybės (2)</vt:lpstr>
      <vt:lpstr>Kodėl tai rūpėti pacientams?</vt:lpstr>
      <vt:lpstr>Slide 30</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2015-04-07T11:29:32Z</dcterms:created>
  <dcterms:modified xsi:type="dcterms:W3CDTF">2016-05-01T18:28:10Z</dcterms:modified>
</cp:coreProperties>
</file>