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14"/>
  </p:notesMasterIdLst>
  <p:handoutMasterIdLst>
    <p:handoutMasterId r:id="rId15"/>
  </p:handoutMasterIdLst>
  <p:sldIdLst>
    <p:sldId id="506" r:id="rId2"/>
    <p:sldId id="478" r:id="rId3"/>
    <p:sldId id="560" r:id="rId4"/>
    <p:sldId id="567" r:id="rId5"/>
    <p:sldId id="568" r:id="rId6"/>
    <p:sldId id="561" r:id="rId7"/>
    <p:sldId id="562" r:id="rId8"/>
    <p:sldId id="566" r:id="rId9"/>
    <p:sldId id="569" r:id="rId10"/>
    <p:sldId id="559" r:id="rId11"/>
    <p:sldId id="537" r:id="rId12"/>
    <p:sldId id="556" r:id="rId13"/>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5E7C"/>
    <a:srgbClr val="005C80"/>
    <a:srgbClr val="BF006A"/>
    <a:srgbClr val="757575"/>
    <a:srgbClr val="C4006B"/>
    <a:srgbClr val="797979"/>
    <a:srgbClr val="73737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5" autoAdjust="0"/>
    <p:restoredTop sz="94671" autoAdjust="0"/>
  </p:normalViewPr>
  <p:slideViewPr>
    <p:cSldViewPr snapToGrid="0" snapToObjects="1">
      <p:cViewPr>
        <p:scale>
          <a:sx n="68" d="100"/>
          <a:sy n="68" d="100"/>
        </p:scale>
        <p:origin x="-1230" y="-22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994" y="-90"/>
      </p:cViewPr>
      <p:guideLst>
        <p:guide orient="horz" pos="3107"/>
        <p:guide pos="212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8F9795CC-D125-4412-9C72-66EFCA6FF783}" type="datetimeFigureOut">
              <a:rPr lang="en-US" smtClean="0"/>
              <a:pPr/>
              <a:t>5/1/2016</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744F2501-89AB-4B66-A6BC-9B67342D2228}" type="slidenum">
              <a:rPr lang="en-US" smtClean="0"/>
              <a:pPr/>
              <a:t>‹#›</a:t>
            </a:fld>
            <a:endParaRPr lang="en-US"/>
          </a:p>
        </p:txBody>
      </p:sp>
    </p:spTree>
    <p:extLst>
      <p:ext uri="{BB962C8B-B14F-4D97-AF65-F5344CB8AC3E}">
        <p14:creationId xmlns:p14="http://schemas.microsoft.com/office/powerpoint/2010/main" xmlns="" val="37747389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AE743CD5-D157-479B-869E-3FCAA8DCDFDC}" type="datetimeFigureOut">
              <a:rPr lang="en-US" smtClean="0"/>
              <a:pPr/>
              <a:t>5/1/2016</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3731E7DB-C7A5-49C4-8AF5-28272BE29B54}" type="slidenum">
              <a:rPr lang="en-US" smtClean="0"/>
              <a:pPr/>
              <a:t>‹#›</a:t>
            </a:fld>
            <a:endParaRPr lang="en-US"/>
          </a:p>
        </p:txBody>
      </p:sp>
    </p:spTree>
    <p:extLst>
      <p:ext uri="{BB962C8B-B14F-4D97-AF65-F5344CB8AC3E}">
        <p14:creationId xmlns:p14="http://schemas.microsoft.com/office/powerpoint/2010/main" xmlns="" val="520308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701DF2-F912-42AA-AEAF-1E42E7228BBC}" type="slidenum">
              <a:rPr lang="en-US" smtClean="0"/>
              <a:pPr/>
              <a:t>2</a:t>
            </a:fld>
            <a:endParaRPr lang="en-US"/>
          </a:p>
        </p:txBody>
      </p:sp>
    </p:spTree>
    <p:extLst>
      <p:ext uri="{BB962C8B-B14F-4D97-AF65-F5344CB8AC3E}">
        <p14:creationId xmlns:p14="http://schemas.microsoft.com/office/powerpoint/2010/main" xmlns="" val="27189580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iršelis">
    <p:spTree>
      <p:nvGrpSpPr>
        <p:cNvPr id="1" name=""/>
        <p:cNvGrpSpPr/>
        <p:nvPr/>
      </p:nvGrpSpPr>
      <p:grpSpPr>
        <a:xfrm>
          <a:off x="0" y="0"/>
          <a:ext cx="0" cy="0"/>
          <a:chOff x="0" y="0"/>
          <a:chExt cx="0" cy="0"/>
        </a:xfrm>
      </p:grpSpPr>
      <p:pic>
        <p:nvPicPr>
          <p:cNvPr id="4" name="Picture 3" descr="back.jp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0" y="3937000"/>
            <a:ext cx="4996921" cy="448733"/>
          </a:xfrm>
          <a:solidFill>
            <a:srgbClr val="C4006B"/>
          </a:solidFill>
        </p:spPr>
        <p:txBody>
          <a:bodyPr>
            <a:normAutofit/>
          </a:bodyPr>
          <a:lstStyle>
            <a:lvl1pPr marL="504000">
              <a:defRPr sz="1800">
                <a:solidFill>
                  <a:schemeClr val="bg1"/>
                </a:solidFill>
              </a:defRPr>
            </a:lvl1pPr>
          </a:lstStyle>
          <a:p>
            <a:r>
              <a:rPr lang="en-US" dirty="0" smtClean="0"/>
              <a:t>Click to edit Master title style</a:t>
            </a:r>
            <a:endParaRPr lang="en-US" dirty="0"/>
          </a:p>
        </p:txBody>
      </p:sp>
      <p:pic>
        <p:nvPicPr>
          <p:cNvPr id="3" name="Picture 2" descr="Ifpa_Logo_lt-1.png"/>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4996921" y="1711213"/>
            <a:ext cx="2275946" cy="1099900"/>
          </a:xfrm>
          <a:prstGeom prst="rect">
            <a:avLst/>
          </a:prstGeom>
        </p:spPr>
      </p:pic>
    </p:spTree>
    <p:extLst>
      <p:ext uri="{BB962C8B-B14F-4D97-AF65-F5344CB8AC3E}">
        <p14:creationId xmlns:p14="http://schemas.microsoft.com/office/powerpoint/2010/main" xmlns="" val="6038502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Tree>
    <p:extLst>
      <p:ext uri="{BB962C8B-B14F-4D97-AF65-F5344CB8AC3E}">
        <p14:creationId xmlns:p14="http://schemas.microsoft.com/office/powerpoint/2010/main" xmlns="" val="4413903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as ir nuotrauk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9" name="Picture Placeholder 8"/>
          <p:cNvSpPr>
            <a:spLocks noGrp="1"/>
          </p:cNvSpPr>
          <p:nvPr>
            <p:ph type="pic" sz="quarter" idx="13"/>
          </p:nvPr>
        </p:nvSpPr>
        <p:spPr>
          <a:xfrm>
            <a:off x="4089400" y="1363663"/>
            <a:ext cx="4597400" cy="4283075"/>
          </a:xfrm>
        </p:spPr>
        <p:txBody>
          <a:bodyPr/>
          <a:lstStyle/>
          <a:p>
            <a:endParaRPr lang="en-US"/>
          </a:p>
        </p:txBody>
      </p:sp>
      <p:sp>
        <p:nvSpPr>
          <p:cNvPr id="11" name="Text Placeholder 10"/>
          <p:cNvSpPr>
            <a:spLocks noGrp="1"/>
          </p:cNvSpPr>
          <p:nvPr>
            <p:ph type="body" sz="quarter" idx="14"/>
          </p:nvPr>
        </p:nvSpPr>
        <p:spPr>
          <a:xfrm>
            <a:off x="457200" y="1363663"/>
            <a:ext cx="3411538" cy="4283075"/>
          </a:xfrm>
        </p:spPr>
        <p:txBody>
          <a:bodyPr>
            <a:normAutofit/>
          </a:bodyPr>
          <a:lstStyle>
            <a:lvl1pPr marL="0" indent="0">
              <a:buFontTx/>
              <a:buNone/>
              <a:defRPr sz="1400"/>
            </a:lvl1pPr>
            <a:lvl2pPr marL="457200" indent="0">
              <a:buFontTx/>
              <a:buNone/>
              <a:defRPr/>
            </a:lvl2pPr>
            <a:lvl3pPr marL="914400" indent="0">
              <a:buFontTx/>
              <a:buNone/>
              <a:defRPr/>
            </a:lvl3pPr>
            <a:lvl4pPr marL="1371600" indent="0">
              <a:buFontTx/>
              <a:buNone/>
              <a:defRPr/>
            </a:lvl4pPr>
          </a:lstStyle>
          <a:p>
            <a:pPr lvl="0"/>
            <a:r>
              <a:rPr lang="lt-LT" dirty="0" smtClean="0"/>
              <a:t>Click to edit</a:t>
            </a:r>
            <a:endParaRPr lang="en-US" dirty="0"/>
          </a:p>
        </p:txBody>
      </p:sp>
    </p:spTree>
    <p:extLst>
      <p:ext uri="{BB962C8B-B14F-4D97-AF65-F5344CB8AC3E}">
        <p14:creationId xmlns:p14="http://schemas.microsoft.com/office/powerpoint/2010/main" xmlns="" val="10158594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back.jp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Rectangle 4"/>
          <p:cNvSpPr/>
          <p:nvPr userDrawn="1"/>
        </p:nvSpPr>
        <p:spPr>
          <a:xfrm>
            <a:off x="0" y="2514600"/>
            <a:ext cx="9144000" cy="1820333"/>
          </a:xfrm>
          <a:prstGeom prst="rect">
            <a:avLst/>
          </a:prstGeom>
          <a:solidFill>
            <a:srgbClr val="C4006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457200" y="2798234"/>
            <a:ext cx="8229600" cy="476250"/>
          </a:xfrm>
        </p:spPr>
        <p:txBody>
          <a:bodyPr/>
          <a:lstStyle>
            <a:lvl1pPr>
              <a:defRPr>
                <a:solidFill>
                  <a:schemeClr val="bg1"/>
                </a:solidFill>
              </a:defRPr>
            </a:lvl1pPr>
          </a:lstStyle>
          <a:p>
            <a:r>
              <a:rPr lang="lt-LT" dirty="0" smtClean="0"/>
              <a:t>Click to edit Master title style</a:t>
            </a:r>
            <a:endParaRPr lang="en-US" dirty="0"/>
          </a:p>
        </p:txBody>
      </p:sp>
    </p:spTree>
    <p:extLst>
      <p:ext uri="{BB962C8B-B14F-4D97-AF65-F5344CB8AC3E}">
        <p14:creationId xmlns:p14="http://schemas.microsoft.com/office/powerpoint/2010/main" xmlns="" val="19640709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kirtukas">
    <p:spTree>
      <p:nvGrpSpPr>
        <p:cNvPr id="1" name=""/>
        <p:cNvGrpSpPr/>
        <p:nvPr/>
      </p:nvGrpSpPr>
      <p:grpSpPr>
        <a:xfrm>
          <a:off x="0" y="0"/>
          <a:ext cx="0" cy="0"/>
          <a:chOff x="0" y="0"/>
          <a:chExt cx="0" cy="0"/>
        </a:xfrm>
      </p:grpSpPr>
      <p:sp>
        <p:nvSpPr>
          <p:cNvPr id="7" name="Date Placeholder 6"/>
          <p:cNvSpPr>
            <a:spLocks noGrp="1"/>
          </p:cNvSpPr>
          <p:nvPr>
            <p:ph type="dt" sz="half" idx="10"/>
          </p:nvPr>
        </p:nvSpPr>
        <p:spPr>
          <a:xfrm>
            <a:off x="457200" y="6356350"/>
            <a:ext cx="2133600" cy="365125"/>
          </a:xfrm>
          <a:prstGeom prst="rect">
            <a:avLst/>
          </a:prstGeom>
        </p:spPr>
        <p:txBody>
          <a:bodyPr/>
          <a:lstStyle/>
          <a:p>
            <a:fld id="{CDBCEDCD-0F9B-2248-8467-F887AD62A5FD}" type="datetimeFigureOut">
              <a:rPr lang="en-US" smtClean="0"/>
              <a:pPr/>
              <a:t>5/1/2016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79350EF-49AF-3241-8195-4F9D9735D691}" type="slidenum">
              <a:rPr lang="en-US" smtClean="0"/>
              <a:pPr/>
              <a:t>‹#›</a:t>
            </a:fld>
            <a:endParaRPr lang="en-US"/>
          </a:p>
        </p:txBody>
      </p:sp>
      <p:pic>
        <p:nvPicPr>
          <p:cNvPr id="10" name="Picture 9" descr="back.jp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3" name="Rectangle 12"/>
          <p:cNvSpPr/>
          <p:nvPr userDrawn="1"/>
        </p:nvSpPr>
        <p:spPr>
          <a:xfrm>
            <a:off x="0" y="2514600"/>
            <a:ext cx="9144000" cy="1820333"/>
          </a:xfrm>
          <a:prstGeom prst="rect">
            <a:avLst/>
          </a:prstGeom>
          <a:solidFill>
            <a:srgbClr val="005C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1"/>
          <p:cNvSpPr>
            <a:spLocks noGrp="1"/>
          </p:cNvSpPr>
          <p:nvPr>
            <p:ph type="title"/>
          </p:nvPr>
        </p:nvSpPr>
        <p:spPr>
          <a:xfrm>
            <a:off x="457200" y="2798234"/>
            <a:ext cx="8229600" cy="476250"/>
          </a:xfrm>
        </p:spPr>
        <p:txBody>
          <a:bodyPr/>
          <a:lstStyle>
            <a:lvl1pPr>
              <a:defRPr>
                <a:solidFill>
                  <a:schemeClr val="bg1"/>
                </a:solidFill>
              </a:defRPr>
            </a:lvl1pPr>
          </a:lstStyle>
          <a:p>
            <a:r>
              <a:rPr lang="lt-LT" dirty="0" smtClean="0"/>
              <a:t>Click to edit Master title style</a:t>
            </a:r>
            <a:endParaRPr lang="en-US" dirty="0"/>
          </a:p>
        </p:txBody>
      </p:sp>
    </p:spTree>
    <p:extLst>
      <p:ext uri="{BB962C8B-B14F-4D97-AF65-F5344CB8AC3E}">
        <p14:creationId xmlns:p14="http://schemas.microsoft.com/office/powerpoint/2010/main" xmlns="" val="2158286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vidus.jpg"/>
          <p:cNvPicPr>
            <a:picLocks noChangeAspect="1"/>
          </p:cNvPicPr>
          <p:nvPr userDrawn="1"/>
        </p:nvPicPr>
        <p:blipFill>
          <a:blip r:embed="rId7">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571500"/>
            <a:ext cx="8229600" cy="476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39798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57200" y="1047750"/>
            <a:ext cx="5757863" cy="45719"/>
          </a:xfrm>
          <a:prstGeom prst="rect">
            <a:avLst/>
          </a:prstGeom>
          <a:solidFill>
            <a:srgbClr val="005C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6215063" y="1047750"/>
            <a:ext cx="2471737" cy="45719"/>
          </a:xfrm>
          <a:prstGeom prst="rect">
            <a:avLst/>
          </a:prstGeom>
          <a:solidFill>
            <a:srgbClr val="BF006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Ifpa_Logo_lt-1.png"/>
          <p:cNvPicPr>
            <a:picLocks noChangeAspect="1"/>
          </p:cNvPicPr>
          <p:nvPr userDrawn="1"/>
        </p:nvPicPr>
        <p:blipFill>
          <a:blip r:embed="rId8">
            <a:extLst>
              <a:ext uri="{28A0092B-C50C-407E-A947-70E740481C1C}">
                <a14:useLocalDpi xmlns:a14="http://schemas.microsoft.com/office/drawing/2010/main" xmlns="" val="0"/>
              </a:ext>
            </a:extLst>
          </a:blip>
          <a:stretch>
            <a:fillRect/>
          </a:stretch>
        </p:blipFill>
        <p:spPr>
          <a:xfrm>
            <a:off x="7367587" y="5796772"/>
            <a:ext cx="1321065" cy="638433"/>
          </a:xfrm>
          <a:prstGeom prst="rect">
            <a:avLst/>
          </a:prstGeom>
        </p:spPr>
      </p:pic>
    </p:spTree>
    <p:extLst>
      <p:ext uri="{BB962C8B-B14F-4D97-AF65-F5344CB8AC3E}">
        <p14:creationId xmlns:p14="http://schemas.microsoft.com/office/powerpoint/2010/main" xmlns="" val="164087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3" r:id="rId5"/>
  </p:sldLayoutIdLst>
  <p:timing>
    <p:tnLst>
      <p:par>
        <p:cTn id="1" dur="indefinite" restart="never" nodeType="tmRoot"/>
      </p:par>
    </p:tnLst>
  </p:timing>
  <p:txStyles>
    <p:titleStyle>
      <a:lvl1pPr algn="l" defTabSz="457200" rtl="0" eaLnBrk="1" latinLnBrk="0" hangingPunct="1">
        <a:spcBef>
          <a:spcPct val="0"/>
        </a:spcBef>
        <a:buNone/>
        <a:defRPr sz="2800" kern="1200" cap="all">
          <a:solidFill>
            <a:srgbClr val="005C80"/>
          </a:solidFill>
          <a:latin typeface="Trebuchet MS"/>
          <a:ea typeface="+mj-ea"/>
          <a:cs typeface="Trebuchet MS"/>
        </a:defRPr>
      </a:lvl1pPr>
    </p:titleStyle>
    <p:bodyStyle>
      <a:lvl1pPr marL="342900" indent="-342900" algn="l" defTabSz="457200" rtl="0" eaLnBrk="1" latinLnBrk="0" hangingPunct="1">
        <a:spcBef>
          <a:spcPct val="20000"/>
        </a:spcBef>
        <a:buClr>
          <a:srgbClr val="BF006A"/>
        </a:buClr>
        <a:buFont typeface="Wingdings" charset="2"/>
        <a:buChar char="§"/>
        <a:defRPr sz="3200" kern="1200">
          <a:solidFill>
            <a:srgbClr val="7F7F7F"/>
          </a:solidFill>
          <a:latin typeface="Trebuchet MS"/>
          <a:ea typeface="+mn-ea"/>
          <a:cs typeface="Trebuchet MS"/>
        </a:defRPr>
      </a:lvl1pPr>
      <a:lvl2pPr marL="742950" indent="-285750" algn="l" defTabSz="457200" rtl="0" eaLnBrk="1" latinLnBrk="0" hangingPunct="1">
        <a:spcBef>
          <a:spcPct val="20000"/>
        </a:spcBef>
        <a:buClr>
          <a:srgbClr val="BF006A"/>
        </a:buClr>
        <a:buFont typeface="Wingdings" charset="2"/>
        <a:buChar char="§"/>
        <a:defRPr sz="2800" kern="1200">
          <a:solidFill>
            <a:srgbClr val="7F7F7F"/>
          </a:solidFill>
          <a:latin typeface="Trebuchet MS"/>
          <a:ea typeface="+mn-ea"/>
          <a:cs typeface="Trebuchet MS"/>
        </a:defRPr>
      </a:lvl2pPr>
      <a:lvl3pPr marL="1143000" indent="-228600" algn="l" defTabSz="457200" rtl="0" eaLnBrk="1" latinLnBrk="0" hangingPunct="1">
        <a:spcBef>
          <a:spcPct val="20000"/>
        </a:spcBef>
        <a:buClr>
          <a:srgbClr val="BF006A"/>
        </a:buClr>
        <a:buFont typeface="Wingdings" charset="2"/>
        <a:buChar char="§"/>
        <a:defRPr sz="2400" kern="1200">
          <a:solidFill>
            <a:srgbClr val="7F7F7F"/>
          </a:solidFill>
          <a:latin typeface="Trebuchet MS"/>
          <a:ea typeface="+mn-ea"/>
          <a:cs typeface="Trebuchet MS"/>
        </a:defRPr>
      </a:lvl3pPr>
      <a:lvl4pPr marL="1600200" indent="-228600" algn="l" defTabSz="457200" rtl="0" eaLnBrk="1" latinLnBrk="0" hangingPunct="1">
        <a:spcBef>
          <a:spcPct val="20000"/>
        </a:spcBef>
        <a:buClr>
          <a:srgbClr val="BF006A"/>
        </a:buClr>
        <a:buFont typeface="Wingdings" charset="2"/>
        <a:buChar char="§"/>
        <a:defRPr sz="2000" kern="1200">
          <a:solidFill>
            <a:srgbClr val="7F7F7F"/>
          </a:solidFill>
          <a:latin typeface="Trebuchet MS"/>
          <a:ea typeface="+mn-ea"/>
          <a:cs typeface="Trebuchet MS"/>
        </a:defRPr>
      </a:lvl4pPr>
      <a:lvl5pPr marL="2057400" indent="-228600" algn="l" defTabSz="457200" rtl="0" eaLnBrk="1" latinLnBrk="0" hangingPunct="1">
        <a:spcBef>
          <a:spcPct val="20000"/>
        </a:spcBef>
        <a:buClr>
          <a:srgbClr val="BF006A"/>
        </a:buClr>
        <a:buFont typeface="Wingdings" charset="2"/>
        <a:buChar char="§"/>
        <a:defRPr sz="2000" kern="1200">
          <a:solidFill>
            <a:srgbClr val="7F7F7F"/>
          </a:solidFill>
          <a:latin typeface="Trebuchet MS"/>
          <a:ea typeface="+mn-ea"/>
          <a:cs typeface="Trebuchet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imshealth.com/portal/site/imshealth/menuitem.c76283e8bf81e98f53c753c71ad8c22a/?vgnextoid=19b381d71adc5410VgnVCM10000076192ca2RCRD&amp;vgnextchannel=5ec1e590cb4dc310VgnVCM100000a48d2ca2RCRD&amp;vgnextfmt=default" TargetMode="External"/><Relationship Id="rId2" Type="http://schemas.openxmlformats.org/officeDocument/2006/relationships/hyperlink" Target="http://www.phrma.org/catalyst/five-facts-about-the-value-of-innovative-cancer-medicin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18" Type="http://schemas.openxmlformats.org/officeDocument/2006/relationships/image" Target="../media/image19.jpeg"/><Relationship Id="rId3" Type="http://schemas.openxmlformats.org/officeDocument/2006/relationships/image" Target="../media/image4.jpeg"/><Relationship Id="rId7" Type="http://schemas.openxmlformats.org/officeDocument/2006/relationships/image" Target="../media/image8.gif"/><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notesSlide" Target="../notesSlides/notesSlide1.xml"/><Relationship Id="rId16"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png"/><Relationship Id="rId15" Type="http://schemas.openxmlformats.org/officeDocument/2006/relationships/image" Target="../media/image16.jpe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2" Type="http://schemas.openxmlformats.org/officeDocument/2006/relationships/hyperlink" Target="http://www.ema.europa.eu/docs/en_GB/document_library/Medicine_QA/2009/12/WC500020062.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3217" y="3587262"/>
            <a:ext cx="8609429" cy="2335237"/>
          </a:xfrm>
        </p:spPr>
        <p:txBody>
          <a:bodyPr>
            <a:noAutofit/>
          </a:bodyPr>
          <a:lstStyle/>
          <a:p>
            <a:r>
              <a:rPr lang="en-US" sz="2400" b="1" dirty="0" smtClean="0"/>
              <a:t>IFPA </a:t>
            </a:r>
            <a:r>
              <a:rPr lang="en-US" sz="2400" b="1" dirty="0" err="1" smtClean="0"/>
              <a:t>Pozicija</a:t>
            </a:r>
            <a:r>
              <a:rPr lang="en-US" sz="2400" b="1" dirty="0" smtClean="0"/>
              <a:t> D</a:t>
            </a:r>
            <a:r>
              <a:rPr lang="lt-LT" sz="2400" b="1" dirty="0" err="1" smtClean="0"/>
              <a:t>Ėl</a:t>
            </a:r>
            <a:r>
              <a:rPr lang="lt-LT" sz="2400" b="1" dirty="0" smtClean="0"/>
              <a:t> Biologinių Vaistų Vartojimo</a:t>
            </a:r>
            <a:r>
              <a:rPr lang="en-US" sz="2400" b="1" dirty="0" smtClean="0"/>
              <a:t/>
            </a:r>
            <a:br>
              <a:rPr lang="en-US" sz="2400" b="1" dirty="0" smtClean="0"/>
            </a:br>
            <a:r>
              <a:rPr lang="lt-LT" sz="2400" b="1" dirty="0" smtClean="0"/>
              <a:t/>
            </a:r>
            <a:br>
              <a:rPr lang="lt-LT" sz="2400" b="1" dirty="0" smtClean="0"/>
            </a:br>
            <a:r>
              <a:rPr lang="lt-LT" sz="1200" b="1" dirty="0"/>
              <a:t>Pacientų ir pacientų organizacijų teisės </a:t>
            </a:r>
            <a:r>
              <a:rPr lang="lt-LT" sz="1200" b="1" dirty="0" smtClean="0"/>
              <a:t>Lietuvoje</a:t>
            </a:r>
            <a:r>
              <a:rPr lang="en-US" sz="1200" dirty="0" smtClean="0"/>
              <a:t> </a:t>
            </a:r>
            <a:r>
              <a:rPr lang="lt-LT" sz="1200" b="1" dirty="0"/>
              <a:t> </a:t>
            </a:r>
            <a:r>
              <a:rPr lang="en-US" sz="1200" dirty="0"/>
              <a:t/>
            </a:r>
            <a:br>
              <a:rPr lang="en-US" sz="1200" dirty="0"/>
            </a:br>
            <a:r>
              <a:rPr lang="lt-LT" sz="1200" b="1" dirty="0"/>
              <a:t>skirta Europos pacientų teisių dienai </a:t>
            </a:r>
            <a:r>
              <a:rPr lang="lt-LT" sz="1200" b="1" dirty="0" smtClean="0"/>
              <a:t>paminėti</a:t>
            </a:r>
            <a:br>
              <a:rPr lang="lt-LT" sz="1200" b="1" dirty="0" smtClean="0"/>
            </a:br>
            <a:r>
              <a:rPr lang="en-US" sz="1200" b="1" dirty="0" smtClean="0"/>
              <a:t>2016</a:t>
            </a:r>
            <a:r>
              <a:rPr lang="lt-LT" sz="1200" b="1" dirty="0" smtClean="0"/>
              <a:t>-0</a:t>
            </a:r>
            <a:r>
              <a:rPr lang="en-US" sz="1200" b="1" dirty="0" smtClean="0"/>
              <a:t>4-27</a:t>
            </a:r>
            <a:br>
              <a:rPr lang="en-US" sz="1200" b="1" dirty="0" smtClean="0"/>
            </a:br>
            <a:r>
              <a:rPr lang="en-US" sz="1200" b="1" dirty="0" smtClean="0"/>
              <a:t>Vilnius</a:t>
            </a:r>
            <a:r>
              <a:rPr lang="en-US" sz="1200" dirty="0"/>
              <a:t/>
            </a:r>
            <a:br>
              <a:rPr lang="en-US" sz="1200" dirty="0"/>
            </a:br>
            <a:r>
              <a:rPr lang="lt-LT" sz="1200" dirty="0" smtClean="0"/>
              <a:t/>
            </a:r>
            <a:br>
              <a:rPr lang="lt-LT" sz="1200" dirty="0" smtClean="0"/>
            </a:br>
            <a:r>
              <a:rPr lang="lt-LT" sz="1200" dirty="0" smtClean="0"/>
              <a:t/>
            </a:r>
            <a:br>
              <a:rPr lang="lt-LT" sz="1200" dirty="0" smtClean="0"/>
            </a:br>
            <a:r>
              <a:rPr lang="lt-LT" sz="1200" b="1" dirty="0" smtClean="0"/>
              <a:t>Jolanta </a:t>
            </a:r>
            <a:r>
              <a:rPr lang="lt-LT" sz="1200" b="1" dirty="0" err="1" smtClean="0"/>
              <a:t>Zaikauskienė</a:t>
            </a:r>
            <a:r>
              <a:rPr lang="lt-LT" sz="1200" dirty="0" smtClean="0"/>
              <a:t/>
            </a:r>
            <a:br>
              <a:rPr lang="lt-LT" sz="1200" dirty="0" smtClean="0"/>
            </a:br>
            <a:r>
              <a:rPr lang="lt-LT" sz="1200" dirty="0" smtClean="0"/>
              <a:t>IFPA </a:t>
            </a:r>
            <a:r>
              <a:rPr lang="en-US" sz="1200" dirty="0" smtClean="0"/>
              <a:t> </a:t>
            </a:r>
            <a:r>
              <a:rPr lang="lt-LT" sz="1200" dirty="0" smtClean="0"/>
              <a:t>Biologinių vaistų </a:t>
            </a:r>
            <a:r>
              <a:rPr lang="en-US" sz="1200" dirty="0" err="1" smtClean="0"/>
              <a:t>komitetas</a:t>
            </a:r>
            <a:endParaRPr lang="en-US" sz="1200" dirty="0"/>
          </a:p>
        </p:txBody>
      </p:sp>
    </p:spTree>
    <p:extLst>
      <p:ext uri="{BB962C8B-B14F-4D97-AF65-F5344CB8AC3E}">
        <p14:creationId xmlns:p14="http://schemas.microsoft.com/office/powerpoint/2010/main" xmlns="" val="1806295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114872"/>
            <a:ext cx="8318500" cy="731837"/>
          </a:xfrm>
        </p:spPr>
        <p:txBody>
          <a:bodyPr>
            <a:noAutofit/>
          </a:bodyPr>
          <a:lstStyle/>
          <a:p>
            <a:r>
              <a:rPr lang="en-US" sz="2500" dirty="0" err="1"/>
              <a:t>Lietuvos</a:t>
            </a:r>
            <a:r>
              <a:rPr lang="en-US" sz="2500" dirty="0"/>
              <a:t> </a:t>
            </a:r>
            <a:r>
              <a:rPr lang="en-US" sz="2500" dirty="0" err="1"/>
              <a:t>Gydyto</a:t>
            </a:r>
            <a:r>
              <a:rPr lang="lt-LT" sz="2500" dirty="0"/>
              <a:t>jų specialistų pozicija ir rekomendacijos dėl biologinių vaistų vartojimo</a:t>
            </a:r>
            <a:endParaRPr lang="en-US" sz="2500" dirty="0"/>
          </a:p>
        </p:txBody>
      </p:sp>
      <p:sp>
        <p:nvSpPr>
          <p:cNvPr id="5" name="Slide Number Placeholder 4"/>
          <p:cNvSpPr>
            <a:spLocks noGrp="1"/>
          </p:cNvSpPr>
          <p:nvPr>
            <p:ph type="sldNum" sz="quarter" idx="4294967295"/>
          </p:nvPr>
        </p:nvSpPr>
        <p:spPr>
          <a:xfrm>
            <a:off x="8482013" y="6607175"/>
            <a:ext cx="247650" cy="182563"/>
          </a:xfrm>
          <a:prstGeom prst="rect">
            <a:avLst/>
          </a:prstGeom>
        </p:spPr>
        <p:txBody>
          <a:bodyPr/>
          <a:lstStyle/>
          <a:p>
            <a:pPr>
              <a:defRPr/>
            </a:pPr>
            <a:fld id="{D55F0CF6-FCBA-4A61-B444-B7BE715FBD37}" type="slidenum">
              <a:rPr lang="en-US" smtClean="0"/>
              <a:pPr>
                <a:defRPr/>
              </a:pPr>
              <a:t>10</a:t>
            </a:fld>
            <a:endParaRPr lang="en-US"/>
          </a:p>
        </p:txBody>
      </p:sp>
      <p:sp>
        <p:nvSpPr>
          <p:cNvPr id="7" name="Content Placeholder 2"/>
          <p:cNvSpPr>
            <a:spLocks noGrp="1"/>
          </p:cNvSpPr>
          <p:nvPr>
            <p:ph idx="1"/>
          </p:nvPr>
        </p:nvSpPr>
        <p:spPr>
          <a:xfrm>
            <a:off x="284480" y="934720"/>
            <a:ext cx="8445183" cy="5326381"/>
          </a:xfrm>
        </p:spPr>
        <p:txBody>
          <a:bodyPr/>
          <a:lstStyle/>
          <a:p>
            <a:pPr marL="0" indent="0" defTabSz="914400" eaLnBrk="1" hangingPunct="1">
              <a:lnSpc>
                <a:spcPct val="120000"/>
              </a:lnSpc>
              <a:spcBef>
                <a:spcPct val="0"/>
              </a:spcBef>
              <a:spcAft>
                <a:spcPct val="50000"/>
              </a:spcAft>
              <a:buClr>
                <a:srgbClr val="2A8DBA"/>
              </a:buClr>
              <a:buNone/>
            </a:pPr>
            <a:endParaRPr lang="en-US" sz="1600" b="1" dirty="0" smtClean="0">
              <a:solidFill>
                <a:srgbClr val="AD1AAC"/>
              </a:solidFill>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80229" y="1371600"/>
            <a:ext cx="3517105" cy="49784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478859" y="2129883"/>
            <a:ext cx="2752879" cy="4477292"/>
          </a:xfrm>
          <a:prstGeom prst="rect">
            <a:avLst/>
          </a:prstGeom>
          <a:noFill/>
          <a:ln w="9525">
            <a:noFill/>
            <a:miter lim="800000"/>
            <a:headEnd/>
            <a:tailEnd/>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4010" y="1538868"/>
            <a:ext cx="3536177" cy="45266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9183778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t>Ačiū už dėmesį</a:t>
            </a:r>
            <a:endParaRPr lang="en-US" dirty="0"/>
          </a:p>
        </p:txBody>
      </p:sp>
    </p:spTree>
    <p:extLst>
      <p:ext uri="{BB962C8B-B14F-4D97-AF65-F5344CB8AC3E}">
        <p14:creationId xmlns:p14="http://schemas.microsoft.com/office/powerpoint/2010/main" xmlns="" val="4091581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t>Literatūros sąrašas</a:t>
            </a:r>
            <a:endParaRPr lang="en-US" dirty="0"/>
          </a:p>
        </p:txBody>
      </p:sp>
      <p:sp>
        <p:nvSpPr>
          <p:cNvPr id="3" name="Content Placeholder 2"/>
          <p:cNvSpPr>
            <a:spLocks noGrp="1"/>
          </p:cNvSpPr>
          <p:nvPr>
            <p:ph idx="1"/>
          </p:nvPr>
        </p:nvSpPr>
        <p:spPr/>
        <p:txBody>
          <a:bodyPr>
            <a:normAutofit lnSpcReduction="10000"/>
          </a:bodyPr>
          <a:lstStyle/>
          <a:p>
            <a:r>
              <a:rPr lang="en-US" sz="1600" dirty="0">
                <a:solidFill>
                  <a:schemeClr val="accent5"/>
                </a:solidFill>
                <a:latin typeface="Times New Roman" panose="02020603050405020304" pitchFamily="18" charset="0"/>
                <a:cs typeface="Times New Roman" panose="02020603050405020304" pitchFamily="18" charset="0"/>
              </a:rPr>
              <a:t>Five Facts About the Value of Innovative Cancer Medicines </a:t>
            </a:r>
            <a:r>
              <a:rPr lang="en-US" sz="1600" dirty="0" smtClean="0">
                <a:solidFill>
                  <a:schemeClr val="accent5"/>
                </a:solidFill>
                <a:latin typeface="Times New Roman" panose="02020603050405020304" pitchFamily="18" charset="0"/>
                <a:cs typeface="Times New Roman" panose="02020603050405020304" pitchFamily="18" charset="0"/>
              </a:rPr>
              <a:t>. </a:t>
            </a:r>
            <a:r>
              <a:rPr lang="en-US" sz="1600" dirty="0" smtClean="0">
                <a:solidFill>
                  <a:schemeClr val="accent5"/>
                </a:solidFill>
                <a:latin typeface="Times New Roman" panose="02020603050405020304" pitchFamily="18" charset="0"/>
                <a:cs typeface="Times New Roman" panose="02020603050405020304" pitchFamily="18" charset="0"/>
                <a:hlinkClick r:id="rId2"/>
              </a:rPr>
              <a:t>http</a:t>
            </a:r>
            <a:r>
              <a:rPr lang="en-US" sz="1600" dirty="0">
                <a:solidFill>
                  <a:schemeClr val="accent5"/>
                </a:solidFill>
                <a:latin typeface="Times New Roman" panose="02020603050405020304" pitchFamily="18" charset="0"/>
                <a:cs typeface="Times New Roman" panose="02020603050405020304" pitchFamily="18" charset="0"/>
                <a:hlinkClick r:id="rId2"/>
              </a:rPr>
              <a:t>://</a:t>
            </a:r>
            <a:r>
              <a:rPr lang="en-US" sz="1600" dirty="0" smtClean="0">
                <a:solidFill>
                  <a:schemeClr val="accent5"/>
                </a:solidFill>
                <a:latin typeface="Times New Roman" panose="02020603050405020304" pitchFamily="18" charset="0"/>
                <a:cs typeface="Times New Roman" panose="02020603050405020304" pitchFamily="18" charset="0"/>
                <a:hlinkClick r:id="rId2"/>
              </a:rPr>
              <a:t>www.phrma.org/catalyst/five-facts-about-the-value-of-innovative-cancer-medicines#sthash.ehh11RJS.dpuf</a:t>
            </a:r>
            <a:r>
              <a:rPr lang="en-US" sz="1600" dirty="0" smtClean="0">
                <a:solidFill>
                  <a:schemeClr val="accent5"/>
                </a:solidFill>
                <a:latin typeface="Times New Roman" panose="02020603050405020304" pitchFamily="18" charset="0"/>
                <a:cs typeface="Times New Roman" panose="02020603050405020304" pitchFamily="18" charset="0"/>
              </a:rPr>
              <a:t> (2014, May)</a:t>
            </a:r>
          </a:p>
          <a:p>
            <a:r>
              <a:rPr lang="en-US" sz="1600" dirty="0">
                <a:solidFill>
                  <a:schemeClr val="accent5"/>
                </a:solidFill>
                <a:latin typeface="Times New Roman" panose="02020603050405020304" pitchFamily="18" charset="0"/>
                <a:cs typeface="Times New Roman" panose="02020603050405020304" pitchFamily="18" charset="0"/>
              </a:rPr>
              <a:t>Innovative Laser Therapy Offers New Hope for Breast Cancer </a:t>
            </a:r>
            <a:r>
              <a:rPr lang="en-US" sz="1600" dirty="0" smtClean="0">
                <a:solidFill>
                  <a:schemeClr val="accent5"/>
                </a:solidFill>
                <a:latin typeface="Times New Roman" panose="02020603050405020304" pitchFamily="18" charset="0"/>
                <a:cs typeface="Times New Roman" panose="02020603050405020304" pitchFamily="18" charset="0"/>
              </a:rPr>
              <a:t>Patients. </a:t>
            </a:r>
            <a:r>
              <a:rPr lang="en-US" sz="1600" dirty="0">
                <a:solidFill>
                  <a:schemeClr val="accent5"/>
                </a:solidFill>
                <a:latin typeface="Times New Roman" panose="02020603050405020304" pitchFamily="18" charset="0"/>
                <a:cs typeface="Times New Roman" panose="02020603050405020304" pitchFamily="18" charset="0"/>
              </a:rPr>
              <a:t>Logan Bromwellhttp://</a:t>
            </a:r>
            <a:r>
              <a:rPr lang="en-US" sz="1600" dirty="0" smtClean="0">
                <a:solidFill>
                  <a:schemeClr val="accent5"/>
                </a:solidFill>
                <a:latin typeface="Times New Roman" panose="02020603050405020304" pitchFamily="18" charset="0"/>
                <a:cs typeface="Times New Roman" panose="02020603050405020304" pitchFamily="18" charset="0"/>
              </a:rPr>
              <a:t>www.lef.org/magazine/2012/11/innovative_laser_therapy/page-01 (2012)</a:t>
            </a:r>
          </a:p>
          <a:p>
            <a:r>
              <a:rPr lang="en-US" sz="1600" dirty="0" smtClean="0">
                <a:solidFill>
                  <a:schemeClr val="accent5"/>
                </a:solidFill>
                <a:latin typeface="Times New Roman" panose="02020603050405020304" pitchFamily="18" charset="0"/>
                <a:cs typeface="Times New Roman" panose="02020603050405020304" pitchFamily="18" charset="0"/>
              </a:rPr>
              <a:t>EFPIA Review </a:t>
            </a:r>
            <a:r>
              <a:rPr lang="en-US" sz="1600" dirty="0">
                <a:solidFill>
                  <a:schemeClr val="accent5"/>
                </a:solidFill>
                <a:latin typeface="Times New Roman" panose="02020603050405020304" pitchFamily="18" charset="0"/>
                <a:cs typeface="Times New Roman" panose="02020603050405020304" pitchFamily="18" charset="0"/>
              </a:rPr>
              <a:t>of 2013 </a:t>
            </a:r>
            <a:r>
              <a:rPr lang="en-US" sz="1600" dirty="0" smtClean="0">
                <a:solidFill>
                  <a:schemeClr val="accent5"/>
                </a:solidFill>
                <a:latin typeface="Times New Roman" panose="02020603050405020304" pitchFamily="18" charset="0"/>
                <a:cs typeface="Times New Roman" panose="02020603050405020304" pitchFamily="18" charset="0"/>
              </a:rPr>
              <a:t>and Outlook </a:t>
            </a:r>
            <a:r>
              <a:rPr lang="en-US" sz="1600" dirty="0">
                <a:solidFill>
                  <a:schemeClr val="accent5"/>
                </a:solidFill>
                <a:latin typeface="Times New Roman" panose="02020603050405020304" pitchFamily="18" charset="0"/>
                <a:cs typeface="Times New Roman" panose="02020603050405020304" pitchFamily="18" charset="0"/>
              </a:rPr>
              <a:t>for </a:t>
            </a:r>
            <a:r>
              <a:rPr lang="en-US" sz="1600" dirty="0" smtClean="0">
                <a:solidFill>
                  <a:schemeClr val="accent5"/>
                </a:solidFill>
                <a:latin typeface="Times New Roman" panose="02020603050405020304" pitchFamily="18" charset="0"/>
                <a:cs typeface="Times New Roman" panose="02020603050405020304" pitchFamily="18" charset="0"/>
              </a:rPr>
              <a:t>2014. European </a:t>
            </a:r>
            <a:r>
              <a:rPr lang="en-US" sz="1600" dirty="0">
                <a:solidFill>
                  <a:schemeClr val="accent5"/>
                </a:solidFill>
                <a:latin typeface="Times New Roman" panose="02020603050405020304" pitchFamily="18" charset="0"/>
                <a:cs typeface="Times New Roman" panose="02020603050405020304" pitchFamily="18" charset="0"/>
              </a:rPr>
              <a:t>Federation of Pharmaceutical Industries and Associations     ANNUAL REVIEW </a:t>
            </a:r>
            <a:r>
              <a:rPr lang="en-US" sz="1600" dirty="0" smtClean="0">
                <a:solidFill>
                  <a:schemeClr val="accent5"/>
                </a:solidFill>
                <a:latin typeface="Times New Roman" panose="02020603050405020304" pitchFamily="18" charset="0"/>
                <a:cs typeface="Times New Roman" panose="02020603050405020304" pitchFamily="18" charset="0"/>
              </a:rPr>
              <a:t>2013</a:t>
            </a:r>
          </a:p>
          <a:p>
            <a:r>
              <a:rPr lang="en-US" sz="1600" dirty="0" smtClean="0">
                <a:solidFill>
                  <a:schemeClr val="accent5"/>
                </a:solidFill>
                <a:latin typeface="Times New Roman" panose="02020603050405020304" pitchFamily="18" charset="0"/>
                <a:cs typeface="Times New Roman" panose="02020603050405020304" pitchFamily="18" charset="0"/>
              </a:rPr>
              <a:t>EFPIA Monitoring Access Committee Report to ESPC, Brussels, 29-30 September 2014</a:t>
            </a:r>
          </a:p>
          <a:p>
            <a:r>
              <a:rPr lang="en-US" sz="1600" dirty="0">
                <a:solidFill>
                  <a:schemeClr val="accent5"/>
                </a:solidFill>
                <a:latin typeface="Times New Roman" panose="02020603050405020304" pitchFamily="18" charset="0"/>
                <a:cs typeface="Times New Roman" panose="02020603050405020304" pitchFamily="18" charset="0"/>
              </a:rPr>
              <a:t>Access to Innovative </a:t>
            </a:r>
            <a:r>
              <a:rPr lang="en-US" sz="1600" dirty="0" smtClean="0">
                <a:solidFill>
                  <a:schemeClr val="accent5"/>
                </a:solidFill>
                <a:latin typeface="Times New Roman" panose="02020603050405020304" pitchFamily="18" charset="0"/>
                <a:cs typeface="Times New Roman" panose="02020603050405020304" pitchFamily="18" charset="0"/>
              </a:rPr>
              <a:t>Oncology Medicines </a:t>
            </a:r>
            <a:r>
              <a:rPr lang="en-US" sz="1600" dirty="0">
                <a:solidFill>
                  <a:schemeClr val="accent5"/>
                </a:solidFill>
                <a:latin typeface="Times New Roman" panose="02020603050405020304" pitchFamily="18" charset="0"/>
                <a:cs typeface="Times New Roman" panose="02020603050405020304" pitchFamily="18" charset="0"/>
              </a:rPr>
              <a:t>in </a:t>
            </a:r>
            <a:r>
              <a:rPr lang="en-US" sz="1600" dirty="0" smtClean="0">
                <a:solidFill>
                  <a:schemeClr val="accent5"/>
                </a:solidFill>
                <a:latin typeface="Times New Roman" panose="02020603050405020304" pitchFamily="18" charset="0"/>
                <a:cs typeface="Times New Roman" panose="02020603050405020304" pitchFamily="18" charset="0"/>
              </a:rPr>
              <a:t>Europe. Biotherapy Development Association (2014, January)</a:t>
            </a:r>
            <a:endParaRPr lang="en-US" sz="1600" dirty="0">
              <a:solidFill>
                <a:schemeClr val="accent5"/>
              </a:solidFill>
              <a:latin typeface="Times New Roman" panose="02020603050405020304" pitchFamily="18" charset="0"/>
              <a:cs typeface="Times New Roman" panose="02020603050405020304" pitchFamily="18" charset="0"/>
            </a:endParaRPr>
          </a:p>
          <a:p>
            <a:r>
              <a:rPr lang="en-US" sz="1600" dirty="0">
                <a:solidFill>
                  <a:schemeClr val="accent5"/>
                </a:solidFill>
              </a:rPr>
              <a:t>IMS Health Study: Cancer Drug Innovation Surges As Cost Growth </a:t>
            </a:r>
            <a:r>
              <a:rPr lang="en-US" sz="1600" dirty="0" smtClean="0">
                <a:solidFill>
                  <a:schemeClr val="accent5"/>
                </a:solidFill>
              </a:rPr>
              <a:t>Moderates</a:t>
            </a:r>
            <a:r>
              <a:rPr lang="en-US" sz="1600" dirty="0">
                <a:solidFill>
                  <a:schemeClr val="accent5"/>
                </a:solidFill>
              </a:rPr>
              <a:t>. </a:t>
            </a:r>
            <a:r>
              <a:rPr lang="en-US" sz="1600" dirty="0">
                <a:solidFill>
                  <a:schemeClr val="accent5"/>
                </a:solidFill>
                <a:hlinkClick r:id="rId3"/>
              </a:rPr>
              <a:t>http://www.imshealth.com/portal/site/imshealth/menuitem.c76283e8bf81e98f53c753c71ad8c22a/?</a:t>
            </a:r>
            <a:r>
              <a:rPr lang="en-US" sz="1600" dirty="0" smtClean="0">
                <a:solidFill>
                  <a:schemeClr val="accent5"/>
                </a:solidFill>
                <a:hlinkClick r:id="rId3"/>
              </a:rPr>
              <a:t>vgnextoid=19b381d71adc5410VgnVCM10000076192ca2RCRD&amp;vgnextchannel=5ec1e590cb4dc310VgnVCM100000a48d2ca2RCRD&amp;vgnextfmt=default</a:t>
            </a:r>
            <a:r>
              <a:rPr lang="en-US" sz="1600" dirty="0" smtClean="0">
                <a:solidFill>
                  <a:schemeClr val="accent5"/>
                </a:solidFill>
              </a:rPr>
              <a:t> (2014, May)</a:t>
            </a:r>
            <a:endParaRPr lang="en-US" sz="1600" dirty="0">
              <a:solidFill>
                <a:schemeClr val="accent5"/>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30767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C:\Users\vaida\Documents\Logotipai\NARIU LOGO\Logo\Janssen_Cons_RGB.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96593" y="2196450"/>
            <a:ext cx="2152182" cy="2152182"/>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C:\Users\vaida\Documents\Logotipai\NARIU LOGO\Logo\Servier logo.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081981" y="5332992"/>
            <a:ext cx="1783316" cy="133748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41625" y="538089"/>
            <a:ext cx="8609428" cy="476250"/>
          </a:xfrm>
        </p:spPr>
        <p:txBody>
          <a:bodyPr>
            <a:normAutofit/>
          </a:bodyPr>
          <a:lstStyle/>
          <a:p>
            <a:r>
              <a:rPr lang="lt-LT" sz="2400" dirty="0"/>
              <a:t>Nariai: 17 </a:t>
            </a:r>
            <a:r>
              <a:rPr lang="lt-LT" sz="2400" dirty="0" err="1"/>
              <a:t>inovatyvius</a:t>
            </a:r>
            <a:r>
              <a:rPr lang="lt-LT" sz="2400" dirty="0"/>
              <a:t> vaistus kuriančių kompanijų</a:t>
            </a:r>
            <a:endParaRPr lang="en-US" sz="2400" dirty="0"/>
          </a:p>
        </p:txBody>
      </p:sp>
      <p:pic>
        <p:nvPicPr>
          <p:cNvPr id="1029" name="Picture 5" descr="C:\Users\vaida\Documents\Logotipai\NARIU LOGO\Logo\abbvie-logo.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30181" y="1500798"/>
            <a:ext cx="1561743" cy="271707"/>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Users\vaida\Documents\Logotipai\NARIU LOGO\Logo\AstraZeneca-Logo-1.jp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134755" y="1365507"/>
            <a:ext cx="1663008" cy="402553"/>
          </a:xfrm>
          <a:prstGeom prst="rect">
            <a:avLst/>
          </a:prstGeom>
          <a:noFill/>
          <a:extLst>
            <a:ext uri="{909E8E84-426E-40DD-AFC4-6F175D3DCCD1}">
              <a14:hiddenFill xmlns:a14="http://schemas.microsoft.com/office/drawing/2010/main" xmlns="">
                <a:solidFill>
                  <a:srgbClr val="FFFFFF"/>
                </a:solidFill>
              </a14:hiddenFill>
            </a:ext>
          </a:extLst>
        </p:spPr>
      </p:pic>
      <p:pic>
        <p:nvPicPr>
          <p:cNvPr id="1031" name="Picture 7" descr="C:\Users\vaida\Documents\Logotipai\NARIU LOGO\Logo\Bayer logo.gif"/>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5919503" y="1224974"/>
            <a:ext cx="1976050" cy="823354"/>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C:\Users\vaida\Documents\Logotipai\NARIU LOGO\Logo\berlin-chemie-logo.jpg"/>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524406" y="2081997"/>
            <a:ext cx="2539317" cy="399248"/>
          </a:xfrm>
          <a:prstGeom prst="rect">
            <a:avLst/>
          </a:prstGeom>
          <a:noFill/>
          <a:extLst>
            <a:ext uri="{909E8E84-426E-40DD-AFC4-6F175D3DCCD1}">
              <a14:hiddenFill xmlns:a14="http://schemas.microsoft.com/office/drawing/2010/main" xmlns="">
                <a:solidFill>
                  <a:srgbClr val="FFFFFF"/>
                </a:solidFill>
              </a14:hiddenFill>
            </a:ext>
          </a:extLst>
        </p:spPr>
      </p:pic>
      <p:pic>
        <p:nvPicPr>
          <p:cNvPr id="1033" name="Picture 9" descr="C:\Users\vaida\Documents\Logotipai\NARIU LOGO\Logo\BI_Logo.jpg"/>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3134755" y="2025705"/>
            <a:ext cx="1824000" cy="563604"/>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C:\Users\vaida\Documents\Logotipai\NARIU LOGO\Logo\GSK logo horizontalus.jpg"/>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6037279" y="1926137"/>
            <a:ext cx="1930524" cy="966326"/>
          </a:xfrm>
          <a:prstGeom prst="rect">
            <a:avLst/>
          </a:prstGeom>
          <a:noFill/>
          <a:extLst>
            <a:ext uri="{909E8E84-426E-40DD-AFC4-6F175D3DCCD1}">
              <a14:hiddenFill xmlns:a14="http://schemas.microsoft.com/office/drawing/2010/main" xmlns="">
                <a:solidFill>
                  <a:srgbClr val="FFFFFF"/>
                </a:solidFill>
              </a14:hiddenFill>
            </a:ext>
          </a:extLst>
        </p:spPr>
      </p:pic>
      <p:pic>
        <p:nvPicPr>
          <p:cNvPr id="1035" name="Picture 11" descr="C:\Users\vaida\Documents\Logotipai\NARIU LOGO\Logo\Ipsen logo.jpg"/>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436885" y="2892463"/>
            <a:ext cx="2340709" cy="729684"/>
          </a:xfrm>
          <a:prstGeom prst="rect">
            <a:avLst/>
          </a:prstGeom>
          <a:noFill/>
          <a:extLst>
            <a:ext uri="{909E8E84-426E-40DD-AFC4-6F175D3DCCD1}">
              <a14:hiddenFill xmlns:a14="http://schemas.microsoft.com/office/drawing/2010/main" xmlns="">
                <a:solidFill>
                  <a:srgbClr val="FFFFFF"/>
                </a:solidFill>
              </a14:hiddenFill>
            </a:ext>
          </a:extLst>
        </p:spPr>
      </p:pic>
      <p:pic>
        <p:nvPicPr>
          <p:cNvPr id="1037" name="Picture 13" descr="C:\Users\vaida\Documents\Logotipai\NARIU LOGO\Logo\MSD logo.jpg"/>
          <p:cNvPicPr>
            <a:picLocks noChangeAspect="1" noChangeArrowheads="1"/>
          </p:cNvPicPr>
          <p:nvPr/>
        </p:nvPicPr>
        <p:blipFill>
          <a:blip r:embed="rId12">
            <a:extLst>
              <a:ext uri="{28A0092B-C50C-407E-A947-70E740481C1C}">
                <a14:useLocalDpi xmlns:a14="http://schemas.microsoft.com/office/drawing/2010/main" xmlns="" val="0"/>
              </a:ext>
            </a:extLst>
          </a:blip>
          <a:srcRect/>
          <a:stretch>
            <a:fillRect/>
          </a:stretch>
        </p:blipFill>
        <p:spPr bwMode="auto">
          <a:xfrm>
            <a:off x="530181" y="4028272"/>
            <a:ext cx="1798937" cy="674310"/>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C:\Users\vaida\Documents\Logotipai\NARIU LOGO\Logo\Pfizer logo_NEW_CMYK.jpg"/>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519779" y="4933643"/>
            <a:ext cx="1759555" cy="1068093"/>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C:\Users\vaida\Documents\Logotipai\NARIU LOGO\Logo\Sanofi-Logo.png"/>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6075577" y="3674343"/>
            <a:ext cx="2010531" cy="845006"/>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C:\Users\vaida\Documents\Logotipai\NARIU LOGO\Logo\Takeda_Logo.jpg"/>
          <p:cNvPicPr>
            <a:picLocks noChangeAspect="1" noChangeArrowheads="1"/>
          </p:cNvPicPr>
          <p:nvPr/>
        </p:nvPicPr>
        <p:blipFill>
          <a:blip r:embed="rId15">
            <a:extLst>
              <a:ext uri="{28A0092B-C50C-407E-A947-70E740481C1C}">
                <a14:useLocalDpi xmlns:a14="http://schemas.microsoft.com/office/drawing/2010/main" xmlns="" val="0"/>
              </a:ext>
            </a:extLst>
          </a:blip>
          <a:srcRect/>
          <a:stretch>
            <a:fillRect/>
          </a:stretch>
        </p:blipFill>
        <p:spPr bwMode="auto">
          <a:xfrm>
            <a:off x="4455190" y="5404053"/>
            <a:ext cx="2808818" cy="1453947"/>
          </a:xfrm>
          <a:prstGeom prst="rect">
            <a:avLst/>
          </a:prstGeom>
          <a:noFill/>
          <a:extLst>
            <a:ext uri="{909E8E84-426E-40DD-AFC4-6F175D3DCCD1}">
              <a14:hiddenFill xmlns:a14="http://schemas.microsoft.com/office/drawing/2010/main" xmlns="">
                <a:solidFill>
                  <a:srgbClr val="FFFFFF"/>
                </a:solidFill>
              </a14:hiddenFill>
            </a:ext>
          </a:extLst>
        </p:spPr>
      </p:pic>
      <p:pic>
        <p:nvPicPr>
          <p:cNvPr id="1039" name="Picture 15" descr="C:\Users\vaida\Documents\Logotipai\NARIU LOGO\Logo\novo nordisk logo.jpg"/>
          <p:cNvPicPr>
            <a:picLocks noChangeAspect="1" noChangeArrowheads="1"/>
          </p:cNvPicPr>
          <p:nvPr/>
        </p:nvPicPr>
        <p:blipFill>
          <a:blip r:embed="rId16">
            <a:extLst>
              <a:ext uri="{28A0092B-C50C-407E-A947-70E740481C1C}">
                <a14:useLocalDpi xmlns:a14="http://schemas.microsoft.com/office/drawing/2010/main" xmlns="" val="0"/>
              </a:ext>
            </a:extLst>
          </a:blip>
          <a:srcRect/>
          <a:stretch>
            <a:fillRect/>
          </a:stretch>
        </p:blipFill>
        <p:spPr bwMode="auto">
          <a:xfrm>
            <a:off x="6075577" y="4457214"/>
            <a:ext cx="1473201" cy="1052285"/>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http://photos.prnewswire.com/prnvar/20031219/LLYLOGO?max=400"/>
          <p:cNvPicPr>
            <a:picLocks noChangeAspect="1" noChangeArrowheads="1"/>
          </p:cNvPicPr>
          <p:nvPr/>
        </p:nvPicPr>
        <p:blipFill>
          <a:blip r:embed="rId17">
            <a:extLst>
              <a:ext uri="{28A0092B-C50C-407E-A947-70E740481C1C}">
                <a14:useLocalDpi xmlns:a14="http://schemas.microsoft.com/office/drawing/2010/main" xmlns="" val="0"/>
              </a:ext>
            </a:extLst>
          </a:blip>
          <a:srcRect/>
          <a:stretch>
            <a:fillRect/>
          </a:stretch>
        </p:blipFill>
        <p:spPr bwMode="auto">
          <a:xfrm>
            <a:off x="6075577" y="2833953"/>
            <a:ext cx="1663902" cy="910987"/>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C:\Users\vaida\Documents\Logotipai\NARIU LOGO\Logo\roche_logo.jpg"/>
          <p:cNvPicPr>
            <a:picLocks noChangeAspect="1" noChangeArrowheads="1"/>
          </p:cNvPicPr>
          <p:nvPr/>
        </p:nvPicPr>
        <p:blipFill>
          <a:blip r:embed="rId18">
            <a:extLst>
              <a:ext uri="{28A0092B-C50C-407E-A947-70E740481C1C}">
                <a14:useLocalDpi xmlns:a14="http://schemas.microsoft.com/office/drawing/2010/main" xmlns="" val="0"/>
              </a:ext>
            </a:extLst>
          </a:blip>
          <a:srcRect/>
          <a:stretch>
            <a:fillRect/>
          </a:stretch>
        </p:blipFill>
        <p:spPr bwMode="auto">
          <a:xfrm>
            <a:off x="3621860" y="4983357"/>
            <a:ext cx="1526915" cy="793159"/>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3"/>
          <p:cNvPicPr>
            <a:picLocks noChangeAspect="1" noChangeArrowheads="1"/>
          </p:cNvPicPr>
          <p:nvPr/>
        </p:nvPicPr>
        <p:blipFill>
          <a:blip r:embed="rId19">
            <a:extLst>
              <a:ext uri="{28A0092B-C50C-407E-A947-70E740481C1C}">
                <a14:useLocalDpi xmlns:a14="http://schemas.microsoft.com/office/drawing/2010/main" xmlns="" val="0"/>
              </a:ext>
            </a:extLst>
          </a:blip>
          <a:srcRect/>
          <a:stretch>
            <a:fillRect/>
          </a:stretch>
        </p:blipFill>
        <p:spPr bwMode="auto">
          <a:xfrm>
            <a:off x="3063723" y="3941564"/>
            <a:ext cx="2524125"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54398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t>IFPA Pozicija dėl Biologinių </a:t>
            </a:r>
            <a:r>
              <a:rPr lang="lt-LT" dirty="0"/>
              <a:t>vaistų </a:t>
            </a:r>
            <a:r>
              <a:rPr lang="lt-LT" dirty="0" smtClean="0"/>
              <a:t>Vartojimo</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749966" y="1273295"/>
            <a:ext cx="3285075" cy="43223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803393" y="1273296"/>
            <a:ext cx="3340607" cy="432229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3716" y="1352427"/>
            <a:ext cx="2880395" cy="41640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73918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34975" y="468351"/>
            <a:ext cx="8248650" cy="512956"/>
          </a:xfrm>
        </p:spPr>
        <p:txBody>
          <a:bodyPr>
            <a:normAutofit/>
          </a:bodyPr>
          <a:lstStyle/>
          <a:p>
            <a:r>
              <a:rPr lang="lt-LT" sz="2400" dirty="0" smtClean="0"/>
              <a:t>P</a:t>
            </a:r>
            <a:r>
              <a:rPr lang="en-US" sz="2400" dirty="0" err="1" smtClean="0"/>
              <a:t>anaš</a:t>
            </a:r>
            <a:r>
              <a:rPr lang="lt-LT" sz="2400" dirty="0" smtClean="0"/>
              <a:t>ū</a:t>
            </a:r>
            <a:r>
              <a:rPr lang="en-US" sz="2400" dirty="0" smtClean="0"/>
              <a:t>s </a:t>
            </a:r>
            <a:r>
              <a:rPr lang="en-US" sz="2400" dirty="0" err="1" smtClean="0"/>
              <a:t>biologini</a:t>
            </a:r>
            <a:r>
              <a:rPr lang="lt-LT" sz="2400" dirty="0" smtClean="0"/>
              <a:t>ai</a:t>
            </a:r>
            <a:r>
              <a:rPr lang="en-US" sz="2400" dirty="0" smtClean="0"/>
              <a:t> </a:t>
            </a:r>
            <a:r>
              <a:rPr lang="en-US" sz="2400" dirty="0" err="1" smtClean="0"/>
              <a:t>vaist</a:t>
            </a:r>
            <a:r>
              <a:rPr lang="lt-LT" sz="2400" dirty="0" err="1" smtClean="0"/>
              <a:t>ini</a:t>
            </a:r>
            <a:r>
              <a:rPr lang="en-US" sz="2400" dirty="0" smtClean="0"/>
              <a:t>a</a:t>
            </a:r>
            <a:r>
              <a:rPr lang="lt-LT" sz="2400" dirty="0" smtClean="0"/>
              <a:t>i preparatai </a:t>
            </a:r>
            <a:endParaRPr lang="en-US" sz="2400" dirty="0" smtClean="0"/>
          </a:p>
        </p:txBody>
      </p:sp>
      <p:sp>
        <p:nvSpPr>
          <p:cNvPr id="87043" name="Rectangle 3"/>
          <p:cNvSpPr>
            <a:spLocks noGrp="1" noChangeArrowheads="1"/>
          </p:cNvSpPr>
          <p:nvPr>
            <p:ph type="body" idx="1"/>
          </p:nvPr>
        </p:nvSpPr>
        <p:spPr>
          <a:xfrm>
            <a:off x="449263" y="1141413"/>
            <a:ext cx="8234362" cy="5487987"/>
          </a:xfrm>
        </p:spPr>
        <p:txBody>
          <a:bodyPr>
            <a:normAutofit/>
          </a:bodyPr>
          <a:lstStyle/>
          <a:p>
            <a:endParaRPr lang="lt-LT" sz="2000" dirty="0" smtClean="0"/>
          </a:p>
          <a:p>
            <a:r>
              <a:rPr lang="lt-LT" sz="2000" b="1" dirty="0" smtClean="0"/>
              <a:t>E</a:t>
            </a:r>
            <a:r>
              <a:rPr lang="en-US" sz="2000" b="1" dirty="0" err="1" smtClean="0"/>
              <a:t>uropos</a:t>
            </a:r>
            <a:r>
              <a:rPr lang="en-US" sz="2000" b="1" dirty="0" smtClean="0"/>
              <a:t> </a:t>
            </a:r>
            <a:r>
              <a:rPr lang="en-US" sz="2000" b="1" dirty="0" err="1" smtClean="0"/>
              <a:t>Vaist</a:t>
            </a:r>
            <a:r>
              <a:rPr lang="lt-LT" sz="2000" b="1" dirty="0" smtClean="0"/>
              <a:t>ų Agentūra</a:t>
            </a:r>
            <a:r>
              <a:rPr lang="lt-LT" sz="2000" dirty="0" smtClean="0"/>
              <a:t> pripažįsta biologinių preparatų molekulių sudėtingumą ir nurodo, kad biologinių ir biotechnologiniu būdu pagamintiems preparatams </a:t>
            </a:r>
            <a:r>
              <a:rPr lang="lt-LT" sz="2000" dirty="0" err="1" smtClean="0"/>
              <a:t>generinių</a:t>
            </a:r>
            <a:r>
              <a:rPr lang="lt-LT" sz="2000" dirty="0" smtClean="0"/>
              <a:t> analogų kūrimo principas moksliškai nepagrįstas, todėl reikia vadovautis „panašių biologinių vaistinių preparatų“ kūrimo principu, remiantis palyginamaisiais tyrimais</a:t>
            </a:r>
            <a:r>
              <a:rPr lang="en-US" sz="2000" dirty="0" smtClean="0"/>
              <a:t>.</a:t>
            </a:r>
            <a:endParaRPr lang="lt-LT" sz="2000" dirty="0" smtClean="0"/>
          </a:p>
          <a:p>
            <a:r>
              <a:rPr lang="lt-LT" sz="2000" dirty="0">
                <a:solidFill>
                  <a:schemeClr val="bg1">
                    <a:lumMod val="50000"/>
                  </a:schemeClr>
                </a:solidFill>
              </a:rPr>
              <a:t>27Sep 2012,EMA/837805/2011) </a:t>
            </a:r>
            <a:r>
              <a:rPr lang="lt-LT" sz="2000" dirty="0">
                <a:solidFill>
                  <a:schemeClr val="bg1">
                    <a:lumMod val="50000"/>
                  </a:schemeClr>
                </a:solidFill>
                <a:hlinkClick r:id="rId2"/>
              </a:rPr>
              <a:t>http://www.ema.europa.eu/docs/en_GB/document_library/Medicine_QA/2009/12/WC500020062.pdf</a:t>
            </a:r>
            <a:endParaRPr lang="lt-LT" sz="2000" dirty="0" smtClean="0"/>
          </a:p>
        </p:txBody>
      </p:sp>
      <p:sp>
        <p:nvSpPr>
          <p:cNvPr id="87044" name="Date Placeholder 3"/>
          <p:cNvSpPr txBox="1">
            <a:spLocks noGrp="1"/>
          </p:cNvSpPr>
          <p:nvPr/>
        </p:nvSpPr>
        <p:spPr bwMode="auto">
          <a:xfrm>
            <a:off x="457200" y="6381750"/>
            <a:ext cx="1905000" cy="247650"/>
          </a:xfrm>
          <a:prstGeom prst="rect">
            <a:avLst/>
          </a:prstGeom>
          <a:noFill/>
          <a:ln w="9525">
            <a:noFill/>
            <a:miter lim="800000"/>
            <a:headEnd/>
            <a:tailEnd/>
          </a:ln>
        </p:spPr>
        <p:txBody>
          <a:bodyPr lIns="0" tIns="0" rIns="0" bIns="0"/>
          <a:lstStyle/>
          <a:p>
            <a:pPr algn="l">
              <a:spcBef>
                <a:spcPct val="0"/>
              </a:spcBef>
              <a:spcAft>
                <a:spcPct val="0"/>
              </a:spcAft>
            </a:pPr>
            <a:r>
              <a:rPr lang="en-US" sz="800"/>
              <a:t>http://www.ema.europa.eu           </a:t>
            </a:r>
          </a:p>
        </p:txBody>
      </p:sp>
    </p:spTree>
    <p:extLst>
      <p:ext uri="{BB962C8B-B14F-4D97-AF65-F5344CB8AC3E}">
        <p14:creationId xmlns:p14="http://schemas.microsoft.com/office/powerpoint/2010/main" xmlns="" val="34629571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34975" y="468351"/>
            <a:ext cx="8248650" cy="512956"/>
          </a:xfrm>
        </p:spPr>
        <p:txBody>
          <a:bodyPr>
            <a:normAutofit/>
          </a:bodyPr>
          <a:lstStyle/>
          <a:p>
            <a:r>
              <a:rPr lang="lt-LT" sz="2400" dirty="0" smtClean="0"/>
              <a:t>P</a:t>
            </a:r>
            <a:r>
              <a:rPr lang="en-US" sz="2400" dirty="0" err="1" smtClean="0"/>
              <a:t>anaš</a:t>
            </a:r>
            <a:r>
              <a:rPr lang="lt-LT" sz="2400" dirty="0" smtClean="0"/>
              <a:t>ū</a:t>
            </a:r>
            <a:r>
              <a:rPr lang="en-US" sz="2400" dirty="0" smtClean="0"/>
              <a:t>s </a:t>
            </a:r>
            <a:r>
              <a:rPr lang="en-US" sz="2400" dirty="0" err="1" smtClean="0"/>
              <a:t>biologini</a:t>
            </a:r>
            <a:r>
              <a:rPr lang="lt-LT" sz="2400" dirty="0" smtClean="0"/>
              <a:t>ai</a:t>
            </a:r>
            <a:r>
              <a:rPr lang="en-US" sz="2400" dirty="0" smtClean="0"/>
              <a:t> </a:t>
            </a:r>
            <a:r>
              <a:rPr lang="en-US" sz="2400" dirty="0" err="1" smtClean="0"/>
              <a:t>vaist</a:t>
            </a:r>
            <a:r>
              <a:rPr lang="lt-LT" sz="2400" dirty="0" err="1" smtClean="0"/>
              <a:t>ini</a:t>
            </a:r>
            <a:r>
              <a:rPr lang="en-US" sz="2400" dirty="0" smtClean="0"/>
              <a:t>a</a:t>
            </a:r>
            <a:r>
              <a:rPr lang="lt-LT" sz="2400" dirty="0" smtClean="0"/>
              <a:t>i preparatai </a:t>
            </a:r>
            <a:endParaRPr lang="en-US" sz="2400" dirty="0" smtClean="0"/>
          </a:p>
        </p:txBody>
      </p:sp>
      <p:sp>
        <p:nvSpPr>
          <p:cNvPr id="87043" name="Rectangle 3"/>
          <p:cNvSpPr>
            <a:spLocks noGrp="1" noChangeArrowheads="1"/>
          </p:cNvSpPr>
          <p:nvPr>
            <p:ph type="body" idx="1"/>
          </p:nvPr>
        </p:nvSpPr>
        <p:spPr>
          <a:xfrm>
            <a:off x="449263" y="1141413"/>
            <a:ext cx="8234362" cy="5487987"/>
          </a:xfrm>
        </p:spPr>
        <p:txBody>
          <a:bodyPr/>
          <a:lstStyle/>
          <a:p>
            <a:r>
              <a:rPr lang="lt-LT" sz="2000" dirty="0" smtClean="0"/>
              <a:t>Europos Vaistų Agentūros (EVA) gairėse nurodyta, kad biologiškai panašūs vaistiniai preparatai nėra </a:t>
            </a:r>
            <a:r>
              <a:rPr lang="lt-LT" sz="2000" b="1" dirty="0" err="1" smtClean="0"/>
              <a:t>generiniai</a:t>
            </a:r>
            <a:r>
              <a:rPr lang="lt-LT" sz="2000" dirty="0" smtClean="0"/>
              <a:t>: „</a:t>
            </a:r>
            <a:r>
              <a:rPr lang="lt-LT" sz="2000" i="1" dirty="0" smtClean="0"/>
              <a:t>Reikia pripažinti, kad pagal apibrėžimą panašūs biologiniai vaistiniai preparatai nėra </a:t>
            </a:r>
            <a:r>
              <a:rPr lang="lt-LT" sz="2000" i="1" dirty="0" err="1" smtClean="0"/>
              <a:t>generiniai</a:t>
            </a:r>
            <a:r>
              <a:rPr lang="lt-LT" sz="2000" i="1" dirty="0" smtClean="0"/>
              <a:t> vaistiniai preparatai, kadangi tikėtina, jog gali būti skirtingų gamintojų gaminamų biologinių vaistinių preparatų subtilių skirtumų lyginant su referenciniu preparatu, ir šie skirtumai gali išaiškėti tik įgijus daugiau jų vartojimo patirties. </a:t>
            </a:r>
            <a:r>
              <a:rPr lang="lt-LT" sz="2000" dirty="0" smtClean="0"/>
              <a:t>“</a:t>
            </a:r>
          </a:p>
          <a:p>
            <a:r>
              <a:rPr lang="lt-LT" sz="2000" dirty="0" err="1" smtClean="0"/>
              <a:t>Inovatyvios</a:t>
            </a:r>
            <a:r>
              <a:rPr lang="lt-LT" sz="2000" dirty="0" smtClean="0"/>
              <a:t> </a:t>
            </a:r>
            <a:r>
              <a:rPr lang="lt-LT" sz="2000" dirty="0"/>
              <a:t>f</a:t>
            </a:r>
            <a:r>
              <a:rPr lang="lt-LT" sz="2000" dirty="0" smtClean="0"/>
              <a:t>armacijos pramonės asociacija (</a:t>
            </a:r>
            <a:r>
              <a:rPr lang="en-US" sz="2000" dirty="0" smtClean="0"/>
              <a:t>IFPA</a:t>
            </a:r>
            <a:r>
              <a:rPr lang="lt-LT" sz="2000" dirty="0" smtClean="0"/>
              <a:t>)</a:t>
            </a:r>
            <a:r>
              <a:rPr lang="en-US" sz="2000" dirty="0" smtClean="0"/>
              <a:t> </a:t>
            </a:r>
            <a:r>
              <a:rPr lang="en-US" sz="2000" dirty="0" err="1" smtClean="0"/>
              <a:t>visiškai</a:t>
            </a:r>
            <a:r>
              <a:rPr lang="en-US" sz="2000" dirty="0" smtClean="0"/>
              <a:t> </a:t>
            </a:r>
            <a:r>
              <a:rPr lang="en-US" sz="2000" dirty="0" err="1" smtClean="0"/>
              <a:t>sutinka</a:t>
            </a:r>
            <a:r>
              <a:rPr lang="en-US" sz="2000" dirty="0" smtClean="0"/>
              <a:t> </a:t>
            </a:r>
            <a:r>
              <a:rPr lang="en-US" sz="2000" dirty="0" err="1" smtClean="0"/>
              <a:t>su</a:t>
            </a:r>
            <a:r>
              <a:rPr lang="en-US" sz="2000" dirty="0" smtClean="0"/>
              <a:t> </a:t>
            </a:r>
            <a:r>
              <a:rPr lang="en-US" sz="2000" dirty="0" err="1" smtClean="0"/>
              <a:t>šiuo</a:t>
            </a:r>
            <a:r>
              <a:rPr lang="en-US" sz="2000" dirty="0" smtClean="0"/>
              <a:t> </a:t>
            </a:r>
            <a:r>
              <a:rPr lang="en-US" sz="2000" dirty="0" err="1" smtClean="0"/>
              <a:t>požiūriu</a:t>
            </a:r>
            <a:r>
              <a:rPr lang="en-US" sz="2000" dirty="0" smtClean="0"/>
              <a:t> </a:t>
            </a:r>
            <a:r>
              <a:rPr lang="en-US" sz="2000" dirty="0" err="1" smtClean="0"/>
              <a:t>ir</a:t>
            </a:r>
            <a:r>
              <a:rPr lang="en-US" sz="2000" dirty="0" smtClean="0"/>
              <a:t> </a:t>
            </a:r>
            <a:r>
              <a:rPr lang="en-US" sz="2000" dirty="0" err="1" smtClean="0"/>
              <a:t>palaiko</a:t>
            </a:r>
            <a:r>
              <a:rPr lang="en-US" sz="2000" dirty="0" smtClean="0"/>
              <a:t> </a:t>
            </a:r>
            <a:r>
              <a:rPr lang="en-US" sz="2000" dirty="0" err="1" smtClean="0"/>
              <a:t>Europos</a:t>
            </a:r>
            <a:r>
              <a:rPr lang="en-US" sz="2000" dirty="0" smtClean="0"/>
              <a:t> </a:t>
            </a:r>
            <a:r>
              <a:rPr lang="en-US" sz="2000" dirty="0" err="1" smtClean="0"/>
              <a:t>Komisijos</a:t>
            </a:r>
            <a:r>
              <a:rPr lang="en-US" sz="2000" dirty="0" smtClean="0"/>
              <a:t> </a:t>
            </a:r>
            <a:r>
              <a:rPr lang="lt-LT" sz="2000" dirty="0" smtClean="0"/>
              <a:t>(EK) </a:t>
            </a:r>
            <a:r>
              <a:rPr lang="en-US" sz="2000" dirty="0" err="1" smtClean="0"/>
              <a:t>bei</a:t>
            </a:r>
            <a:r>
              <a:rPr lang="en-US" sz="2000" dirty="0" smtClean="0"/>
              <a:t> E</a:t>
            </a:r>
            <a:r>
              <a:rPr lang="lt-LT" sz="2000" dirty="0" err="1" smtClean="0"/>
              <a:t>uropos</a:t>
            </a:r>
            <a:r>
              <a:rPr lang="lt-LT" sz="2000" dirty="0" smtClean="0"/>
              <a:t> Vaistų </a:t>
            </a:r>
            <a:r>
              <a:rPr lang="en-US" sz="2000" dirty="0" smtClean="0"/>
              <a:t>A</a:t>
            </a:r>
            <a:r>
              <a:rPr lang="lt-LT" sz="2000" dirty="0" err="1" smtClean="0"/>
              <a:t>gentūros</a:t>
            </a:r>
            <a:r>
              <a:rPr lang="lt-LT" sz="2000" dirty="0" smtClean="0"/>
              <a:t> (EVA) </a:t>
            </a:r>
            <a:r>
              <a:rPr lang="en-US" sz="2000" dirty="0" err="1" smtClean="0"/>
              <a:t>priimtas</a:t>
            </a:r>
            <a:r>
              <a:rPr lang="en-US" sz="2000" dirty="0" smtClean="0"/>
              <a:t> </a:t>
            </a:r>
            <a:r>
              <a:rPr lang="en-US" sz="2000" dirty="0" err="1" smtClean="0"/>
              <a:t>mokslines</a:t>
            </a:r>
            <a:r>
              <a:rPr lang="en-US" sz="2000" dirty="0" smtClean="0"/>
              <a:t> </a:t>
            </a:r>
            <a:r>
              <a:rPr lang="en-US" sz="2000" dirty="0" err="1" smtClean="0"/>
              <a:t>gaires</a:t>
            </a:r>
            <a:r>
              <a:rPr lang="en-US" sz="2000" dirty="0" smtClean="0"/>
              <a:t>.</a:t>
            </a:r>
          </a:p>
          <a:p>
            <a:endParaRPr lang="en-US" sz="2000" dirty="0" smtClean="0"/>
          </a:p>
        </p:txBody>
      </p:sp>
      <p:sp>
        <p:nvSpPr>
          <p:cNvPr id="87044" name="Date Placeholder 3"/>
          <p:cNvSpPr txBox="1">
            <a:spLocks noGrp="1"/>
          </p:cNvSpPr>
          <p:nvPr/>
        </p:nvSpPr>
        <p:spPr bwMode="auto">
          <a:xfrm>
            <a:off x="457200" y="6381750"/>
            <a:ext cx="1905000" cy="247650"/>
          </a:xfrm>
          <a:prstGeom prst="rect">
            <a:avLst/>
          </a:prstGeom>
          <a:noFill/>
          <a:ln w="9525">
            <a:noFill/>
            <a:miter lim="800000"/>
            <a:headEnd/>
            <a:tailEnd/>
          </a:ln>
        </p:spPr>
        <p:txBody>
          <a:bodyPr lIns="0" tIns="0" rIns="0" bIns="0"/>
          <a:lstStyle/>
          <a:p>
            <a:pPr algn="l">
              <a:spcBef>
                <a:spcPct val="0"/>
              </a:spcBef>
              <a:spcAft>
                <a:spcPct val="0"/>
              </a:spcAft>
            </a:pPr>
            <a:r>
              <a:rPr lang="en-US" sz="800"/>
              <a:t>http://www.ema.europa.eu           </a:t>
            </a:r>
          </a:p>
        </p:txBody>
      </p:sp>
    </p:spTree>
    <p:extLst>
      <p:ext uri="{BB962C8B-B14F-4D97-AF65-F5344CB8AC3E}">
        <p14:creationId xmlns:p14="http://schemas.microsoft.com/office/powerpoint/2010/main" xmlns="" val="315127934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468" y="246345"/>
            <a:ext cx="8081889" cy="830997"/>
          </a:xfrm>
          <a:prstGeom prst="rect">
            <a:avLst/>
          </a:prstGeom>
        </p:spPr>
        <p:txBody>
          <a:bodyPr wrap="square">
            <a:spAutoFit/>
          </a:bodyPr>
          <a:lstStyle/>
          <a:p>
            <a:pPr>
              <a:spcBef>
                <a:spcPct val="0"/>
              </a:spcBef>
            </a:pPr>
            <a:r>
              <a:rPr lang="lt-LT" sz="2400" cap="all" dirty="0">
                <a:solidFill>
                  <a:srgbClr val="005C80"/>
                </a:solidFill>
                <a:latin typeface="Trebuchet MS"/>
                <a:ea typeface="+mj-ea"/>
                <a:cs typeface="Trebuchet MS"/>
              </a:rPr>
              <a:t>Biologinių preparatų skyrimas ir keitimas vienų kitais – sveikatos priežiūros specialistų sprendimas </a:t>
            </a:r>
            <a:endParaRPr lang="en-US" sz="2400" cap="all" dirty="0">
              <a:solidFill>
                <a:srgbClr val="005C80"/>
              </a:solidFill>
              <a:latin typeface="Trebuchet MS"/>
              <a:ea typeface="+mj-ea"/>
              <a:cs typeface="Trebuchet MS"/>
            </a:endParaRPr>
          </a:p>
        </p:txBody>
      </p:sp>
      <p:sp>
        <p:nvSpPr>
          <p:cNvPr id="3" name="Rectangle 2"/>
          <p:cNvSpPr/>
          <p:nvPr/>
        </p:nvSpPr>
        <p:spPr>
          <a:xfrm>
            <a:off x="513470" y="1193804"/>
            <a:ext cx="8321041" cy="5004447"/>
          </a:xfrm>
          <a:prstGeom prst="rect">
            <a:avLst/>
          </a:prstGeom>
        </p:spPr>
        <p:txBody>
          <a:bodyPr wrap="square">
            <a:spAutoFit/>
          </a:bodyPr>
          <a:lstStyle/>
          <a:p>
            <a:pPr marL="342900" indent="-342900" algn="just">
              <a:lnSpc>
                <a:spcPct val="80000"/>
              </a:lnSpc>
              <a:spcBef>
                <a:spcPct val="20000"/>
              </a:spcBef>
              <a:buClr>
                <a:srgbClr val="BF006A"/>
              </a:buClr>
              <a:buFont typeface="Wingdings" charset="2"/>
              <a:buChar char="§"/>
            </a:pPr>
            <a:r>
              <a:rPr lang="lt-LT" sz="1900" dirty="0">
                <a:solidFill>
                  <a:schemeClr val="bg1">
                    <a:lumMod val="50000"/>
                  </a:schemeClr>
                </a:solidFill>
                <a:latin typeface="Trebuchet MS"/>
                <a:cs typeface="Trebuchet MS"/>
              </a:rPr>
              <a:t>Remdamasi </a:t>
            </a:r>
            <a:r>
              <a:rPr lang="lt-LT" sz="1900" dirty="0" smtClean="0">
                <a:solidFill>
                  <a:schemeClr val="bg1">
                    <a:lumMod val="50000"/>
                  </a:schemeClr>
                </a:solidFill>
                <a:latin typeface="Trebuchet MS"/>
                <a:cs typeface="Trebuchet MS"/>
              </a:rPr>
              <a:t>Europos </a:t>
            </a:r>
            <a:r>
              <a:rPr lang="lt-LT" sz="1900" dirty="0" err="1" smtClean="0">
                <a:solidFill>
                  <a:schemeClr val="bg1">
                    <a:lumMod val="50000"/>
                  </a:schemeClr>
                </a:solidFill>
                <a:latin typeface="Trebuchet MS"/>
                <a:cs typeface="Trebuchet MS"/>
              </a:rPr>
              <a:t>bio-farmacijos</a:t>
            </a:r>
            <a:r>
              <a:rPr lang="lt-LT" sz="1900" dirty="0" smtClean="0">
                <a:solidFill>
                  <a:schemeClr val="bg1">
                    <a:lumMod val="50000"/>
                  </a:schemeClr>
                </a:solidFill>
                <a:latin typeface="Trebuchet MS"/>
                <a:cs typeface="Trebuchet MS"/>
              </a:rPr>
              <a:t> įmonių asociacijos (EBE) nuomone</a:t>
            </a:r>
            <a:r>
              <a:rPr lang="lt-LT" sz="1900" dirty="0">
                <a:solidFill>
                  <a:schemeClr val="bg1">
                    <a:lumMod val="50000"/>
                  </a:schemeClr>
                </a:solidFill>
                <a:latin typeface="Trebuchet MS"/>
                <a:cs typeface="Trebuchet MS"/>
              </a:rPr>
              <a:t>, IFPA rekomenduoja, kad sprendimą dėl konkretaus biologinio preparato paskyrimo tam tikram pacientui ar vieno biologinio preparato pakeitimo kitu (nepriklausomai nuo to, ar tai originalusis preparatas ar biologiškai panašus preparatas) visada turi priimti gydantis gydytojas</a:t>
            </a:r>
            <a:r>
              <a:rPr lang="lt-LT" sz="1900" dirty="0" smtClean="0">
                <a:solidFill>
                  <a:schemeClr val="bg1">
                    <a:lumMod val="50000"/>
                  </a:schemeClr>
                </a:solidFill>
                <a:latin typeface="Trebuchet MS"/>
                <a:cs typeface="Trebuchet MS"/>
              </a:rPr>
              <a:t>.</a:t>
            </a:r>
            <a:endParaRPr lang="en-US" sz="1900" dirty="0" smtClean="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endParaRPr lang="lt-LT" sz="1900" dirty="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r>
              <a:rPr lang="lt-LT" sz="1900" dirty="0">
                <a:solidFill>
                  <a:schemeClr val="bg1">
                    <a:lumMod val="50000"/>
                  </a:schemeClr>
                </a:solidFill>
                <a:latin typeface="Trebuchet MS"/>
                <a:cs typeface="Trebuchet MS"/>
              </a:rPr>
              <a:t>IFPA rekomenduoja laikytis reikalavimo (SAM 2002 03 08 įsakymas Nr. 112 „Dėl vaistų receptų rašymo ir išdavimo (pardavimo)“ ir jo vėlesni pakeitimai), kad biologiniai vaistiniai preparatai  būtų išrašomi nurodant ir prekinį vaistinio preparato pavadinimą, o vaistinėse išduodami tik nurodyto prekinio pavadinimo biologiniai preparatai, taip  </a:t>
            </a:r>
            <a:r>
              <a:rPr lang="lt-LT" sz="1900" b="1" dirty="0">
                <a:solidFill>
                  <a:schemeClr val="bg1">
                    <a:lumMod val="50000"/>
                  </a:schemeClr>
                </a:solidFill>
                <a:latin typeface="Trebuchet MS"/>
                <a:cs typeface="Trebuchet MS"/>
              </a:rPr>
              <a:t>išvengiant automatiško </a:t>
            </a:r>
            <a:r>
              <a:rPr lang="lt-LT" sz="1900" dirty="0">
                <a:solidFill>
                  <a:schemeClr val="bg1">
                    <a:lumMod val="50000"/>
                  </a:schemeClr>
                </a:solidFill>
                <a:latin typeface="Trebuchet MS"/>
                <a:cs typeface="Trebuchet MS"/>
              </a:rPr>
              <a:t>vienų biologinių vaistinių preparatų keitimo kitais</a:t>
            </a:r>
            <a:r>
              <a:rPr lang="lt-LT" sz="1900" dirty="0" smtClean="0">
                <a:solidFill>
                  <a:schemeClr val="bg1">
                    <a:lumMod val="50000"/>
                  </a:schemeClr>
                </a:solidFill>
                <a:latin typeface="Trebuchet MS"/>
                <a:cs typeface="Trebuchet MS"/>
              </a:rPr>
              <a:t>.</a:t>
            </a:r>
            <a:endParaRPr lang="en-US" sz="1900" dirty="0" smtClean="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endParaRPr lang="lt-LT" sz="1900" dirty="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r>
              <a:rPr lang="lt-LT" sz="1900" dirty="0">
                <a:solidFill>
                  <a:schemeClr val="bg1">
                    <a:lumMod val="50000"/>
                  </a:schemeClr>
                </a:solidFill>
                <a:latin typeface="Trebuchet MS"/>
                <a:cs typeface="Trebuchet MS"/>
              </a:rPr>
              <a:t>Rekomenduojama geriau informuoti sveikatos priežiūros specialistus apie biologinius preparatus (atnaujinti VLK tinklalapyje esantį biologinių preparatų sąrašą), jų specifines savybes, skatinti šiam tikslui skirtas priemones bei veiksmus, įskaitant pacientui skiriamų biologinių vaistinių preparatų atsekamumo bei farmakologinio budrumo užtikrinimą.</a:t>
            </a:r>
          </a:p>
        </p:txBody>
      </p:sp>
    </p:spTree>
    <p:extLst>
      <p:ext uri="{BB962C8B-B14F-4D97-AF65-F5344CB8AC3E}">
        <p14:creationId xmlns:p14="http://schemas.microsoft.com/office/powerpoint/2010/main" xmlns="" val="3770045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p:txBody>
          <a:bodyPr/>
          <a:lstStyle/>
          <a:p>
            <a:r>
              <a:rPr lang="en-US" sz="2400" dirty="0" err="1" smtClean="0"/>
              <a:t>Farmakologinio</a:t>
            </a:r>
            <a:r>
              <a:rPr lang="en-US" sz="2400" dirty="0" smtClean="0"/>
              <a:t> </a:t>
            </a:r>
            <a:r>
              <a:rPr lang="en-US" sz="2400" dirty="0" err="1" smtClean="0"/>
              <a:t>budrumo</a:t>
            </a:r>
            <a:r>
              <a:rPr lang="en-US" sz="2400" dirty="0" smtClean="0"/>
              <a:t> </a:t>
            </a:r>
            <a:r>
              <a:rPr lang="en-US" sz="2400" dirty="0" err="1" smtClean="0"/>
              <a:t>užtikrinimo</a:t>
            </a:r>
            <a:r>
              <a:rPr lang="en-US" sz="2400" dirty="0" smtClean="0"/>
              <a:t> </a:t>
            </a:r>
            <a:r>
              <a:rPr lang="en-US" sz="2400" dirty="0" err="1" smtClean="0"/>
              <a:t>poreikis</a:t>
            </a:r>
            <a:r>
              <a:rPr lang="en-US" sz="2400" dirty="0" smtClean="0"/>
              <a:t> </a:t>
            </a:r>
            <a:r>
              <a:rPr lang="lt-LT" sz="2400" dirty="0" smtClean="0"/>
              <a:t> </a:t>
            </a:r>
            <a:endParaRPr lang="en-US" sz="2400" dirty="0" smtClean="0"/>
          </a:p>
        </p:txBody>
      </p:sp>
      <p:sp>
        <p:nvSpPr>
          <p:cNvPr id="93187" name="Content Placeholder 2"/>
          <p:cNvSpPr>
            <a:spLocks noGrp="1"/>
          </p:cNvSpPr>
          <p:nvPr>
            <p:ph idx="1"/>
          </p:nvPr>
        </p:nvSpPr>
        <p:spPr/>
        <p:txBody>
          <a:bodyPr>
            <a:normAutofit fontScale="92500" lnSpcReduction="10000"/>
          </a:bodyPr>
          <a:lstStyle/>
          <a:p>
            <a:r>
              <a:rPr lang="en-029" sz="2000" dirty="0" err="1" smtClean="0"/>
              <a:t>Pagal</a:t>
            </a:r>
            <a:r>
              <a:rPr lang="en-029" sz="2000" dirty="0" smtClean="0"/>
              <a:t> </a:t>
            </a:r>
            <a:r>
              <a:rPr lang="lt-LT" sz="2000" dirty="0" smtClean="0"/>
              <a:t>Europos Komisijos ir Europos Parlamento naujųjų farmakologinio budrumo teisės aktų</a:t>
            </a:r>
            <a:r>
              <a:rPr lang="en-029" sz="2000" dirty="0" smtClean="0"/>
              <a:t> </a:t>
            </a:r>
            <a:r>
              <a:rPr lang="lt-LT" sz="2000" dirty="0"/>
              <a:t>reikalavimą </a:t>
            </a:r>
            <a:r>
              <a:rPr lang="lt-LT" sz="2000" dirty="0" smtClean="0"/>
              <a:t>„užtikrinti</a:t>
            </a:r>
            <a:r>
              <a:rPr lang="lt-LT" sz="2000" dirty="0"/>
              <a:t>, kad būtų imtasi visų reikiamų priemonių (panaudojant informacijos rinkimo metodus ir prireikus pakartotinius įtariamų nepageidaujamų reakcijų pranešimus) siekiant identifikuoti visus valstybės narės teritorijoje išrašytus, pacientui išduotus ar parduotus biologinius vaistinius preparatus, kurie sukėlė nepageidaujamą reakciją, pagal jų </a:t>
            </a:r>
            <a:r>
              <a:rPr lang="lt-LT" sz="2000" b="1" i="1" dirty="0"/>
              <a:t>patentinį pavadinimą </a:t>
            </a:r>
            <a:r>
              <a:rPr lang="lt-LT" sz="2000" dirty="0"/>
              <a:t>(remiantis 1(20) straipsnio apibrėžimu) ir </a:t>
            </a:r>
            <a:r>
              <a:rPr lang="lt-LT" sz="2000" b="1" i="1" dirty="0"/>
              <a:t>serijos numerį</a:t>
            </a:r>
            <a:r>
              <a:rPr lang="lt-LT" sz="2000" b="1" dirty="0" smtClean="0"/>
              <a:t>“ </a:t>
            </a:r>
            <a:r>
              <a:rPr lang="lt-LT" sz="2000" dirty="0" smtClean="0"/>
              <a:t>atitinkamai </a:t>
            </a:r>
            <a:r>
              <a:rPr lang="en-029" sz="2000" dirty="0" err="1" smtClean="0"/>
              <a:t>pakeistas</a:t>
            </a:r>
            <a:r>
              <a:rPr lang="lt-LT" sz="2000" dirty="0" smtClean="0"/>
              <a:t> </a:t>
            </a:r>
            <a:r>
              <a:rPr lang="lt-LT" sz="2000" dirty="0"/>
              <a:t>LR Farmacijos įstatym</a:t>
            </a:r>
            <a:r>
              <a:rPr lang="en-029" sz="2000" dirty="0"/>
              <a:t>as</a:t>
            </a:r>
            <a:r>
              <a:rPr lang="lt-LT" sz="2000" dirty="0"/>
              <a:t> </a:t>
            </a:r>
            <a:r>
              <a:rPr lang="en-029" sz="2000" dirty="0"/>
              <a:t>(2012 11 22</a:t>
            </a:r>
            <a:r>
              <a:rPr lang="en-029" sz="2000" dirty="0" smtClean="0"/>
              <a:t>)</a:t>
            </a:r>
            <a:r>
              <a:rPr lang="lt-LT" sz="2000" dirty="0" smtClean="0"/>
              <a:t> ir pranešimo apie ĮNR forma (2013 02 20).</a:t>
            </a:r>
          </a:p>
          <a:p>
            <a:r>
              <a:rPr lang="lt-LT" sz="2000" dirty="0" smtClean="0"/>
              <a:t>IFPA remia tokį požiūrį ir skatina, kad pranešant apie visas nepageidaujamas reakcijas visiems biologiniams vaistiniams preparatams  būtų nurodomas </a:t>
            </a:r>
            <a:r>
              <a:rPr lang="lt-LT" sz="2000" b="1" dirty="0" smtClean="0"/>
              <a:t>patentinis vaisto pavadinimas, gamintojo pavadinimas ir serijos numeris</a:t>
            </a:r>
            <a:r>
              <a:rPr lang="en-US" sz="2000" dirty="0" smtClean="0"/>
              <a:t>.</a:t>
            </a:r>
          </a:p>
        </p:txBody>
      </p:sp>
      <p:sp>
        <p:nvSpPr>
          <p:cNvPr id="93188" name="Date Placeholder 3"/>
          <p:cNvSpPr>
            <a:spLocks noGrp="1"/>
          </p:cNvSpPr>
          <p:nvPr>
            <p:ph type="dt" sz="quarter" idx="4294967295"/>
          </p:nvPr>
        </p:nvSpPr>
        <p:spPr>
          <a:xfrm>
            <a:off x="1752600" y="6381750"/>
            <a:ext cx="609600" cy="247650"/>
          </a:xfrm>
          <a:prstGeom prst="rect">
            <a:avLst/>
          </a:prstGeom>
          <a:noFill/>
        </p:spPr>
        <p:txBody>
          <a:bodyPr/>
          <a:lstStyle/>
          <a:p>
            <a:r>
              <a:rPr lang="en-US" dirty="0" smtClean="0">
                <a:latin typeface="Arial" charset="0"/>
              </a:rPr>
              <a:t>                  </a:t>
            </a:r>
          </a:p>
        </p:txBody>
      </p:sp>
      <p:sp>
        <p:nvSpPr>
          <p:cNvPr id="93189" name="Slide Number Placeholder 4"/>
          <p:cNvSpPr>
            <a:spLocks noGrp="1"/>
          </p:cNvSpPr>
          <p:nvPr>
            <p:ph type="sldNum" sz="quarter" idx="4294967295"/>
          </p:nvPr>
        </p:nvSpPr>
        <p:spPr>
          <a:xfrm>
            <a:off x="4676775" y="6381750"/>
            <a:ext cx="1066800" cy="247650"/>
          </a:xfrm>
          <a:prstGeom prst="rect">
            <a:avLst/>
          </a:prstGeom>
          <a:noFill/>
        </p:spPr>
        <p:txBody>
          <a:bodyPr/>
          <a:lstStyle/>
          <a:p>
            <a:fld id="{73CF72F2-D15D-4546-96BE-3CE6FD1DB1BA}" type="slidenum">
              <a:rPr lang="en-US" smtClean="0">
                <a:latin typeface="Arial" charset="0"/>
              </a:rPr>
              <a:pPr/>
              <a:t>7</a:t>
            </a:fld>
            <a:endParaRPr lang="en-US" smtClean="0">
              <a:latin typeface="Arial" charset="0"/>
            </a:endParaRPr>
          </a:p>
        </p:txBody>
      </p:sp>
    </p:spTree>
    <p:extLst>
      <p:ext uri="{BB962C8B-B14F-4D97-AF65-F5344CB8AC3E}">
        <p14:creationId xmlns:p14="http://schemas.microsoft.com/office/powerpoint/2010/main" xmlns="" val="15593853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470" y="477177"/>
            <a:ext cx="8081889" cy="461665"/>
          </a:xfrm>
          <a:prstGeom prst="rect">
            <a:avLst/>
          </a:prstGeom>
        </p:spPr>
        <p:txBody>
          <a:bodyPr wrap="square">
            <a:spAutoFit/>
          </a:bodyPr>
          <a:lstStyle/>
          <a:p>
            <a:pPr>
              <a:spcBef>
                <a:spcPct val="0"/>
              </a:spcBef>
            </a:pPr>
            <a:r>
              <a:rPr lang="pt-BR" sz="2400" cap="all" dirty="0">
                <a:solidFill>
                  <a:srgbClr val="005C80"/>
                </a:solidFill>
                <a:latin typeface="Trebuchet MS"/>
                <a:ea typeface="+mj-ea"/>
                <a:cs typeface="Trebuchet MS"/>
              </a:rPr>
              <a:t>Pacientų informavimas ir jų teisių užtikrinimas</a:t>
            </a:r>
            <a:endParaRPr lang="en-US" sz="2400" cap="all" dirty="0">
              <a:solidFill>
                <a:srgbClr val="005C80"/>
              </a:solidFill>
              <a:latin typeface="Trebuchet MS"/>
              <a:ea typeface="+mj-ea"/>
              <a:cs typeface="Trebuchet MS"/>
            </a:endParaRPr>
          </a:p>
        </p:txBody>
      </p:sp>
      <p:sp>
        <p:nvSpPr>
          <p:cNvPr id="3" name="Rectangle 2"/>
          <p:cNvSpPr/>
          <p:nvPr/>
        </p:nvSpPr>
        <p:spPr>
          <a:xfrm>
            <a:off x="513470" y="1193804"/>
            <a:ext cx="8216193" cy="3071610"/>
          </a:xfrm>
          <a:prstGeom prst="rect">
            <a:avLst/>
          </a:prstGeom>
        </p:spPr>
        <p:txBody>
          <a:bodyPr wrap="square">
            <a:spAutoFit/>
          </a:bodyPr>
          <a:lstStyle/>
          <a:p>
            <a:pPr marL="342900" indent="-342900" algn="just">
              <a:lnSpc>
                <a:spcPct val="80000"/>
              </a:lnSpc>
              <a:spcBef>
                <a:spcPct val="20000"/>
              </a:spcBef>
              <a:buClr>
                <a:srgbClr val="BF006A"/>
              </a:buClr>
              <a:buFont typeface="Wingdings" charset="2"/>
              <a:buChar char="§"/>
            </a:pPr>
            <a:r>
              <a:rPr lang="lt-LT" sz="2200" dirty="0">
                <a:solidFill>
                  <a:schemeClr val="bg1">
                    <a:lumMod val="50000"/>
                  </a:schemeClr>
                </a:solidFill>
                <a:latin typeface="Trebuchet MS"/>
                <a:cs typeface="Trebuchet MS"/>
              </a:rPr>
              <a:t>Pacientas turi būti tinkamai informuojamas apie jam skiriamą gydymą. </a:t>
            </a:r>
            <a:endParaRPr lang="en-US" sz="2200" dirty="0" smtClean="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endParaRPr lang="lt-LT" sz="2200" dirty="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r>
              <a:rPr lang="lt-LT" sz="2200" dirty="0">
                <a:solidFill>
                  <a:schemeClr val="bg1">
                    <a:lumMod val="50000"/>
                  </a:schemeClr>
                </a:solidFill>
                <a:latin typeface="Trebuchet MS"/>
                <a:cs typeface="Trebuchet MS"/>
              </a:rPr>
              <a:t>Jeigu gydymas keičiamas arba vienas vaistas pakeičiamas kitu, pacientus reikia tinkamai informuoti, kad jie toliau laikytųsi gydymo režimo ir kad apie tai žinotų, jeigu pasireikštų netikėtų nepageidaujamų reakcijų. </a:t>
            </a:r>
            <a:endParaRPr lang="en-US" sz="2200" dirty="0" smtClean="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endParaRPr lang="lt-LT" sz="2200" dirty="0">
              <a:solidFill>
                <a:schemeClr val="bg1">
                  <a:lumMod val="50000"/>
                </a:schemeClr>
              </a:solidFill>
              <a:latin typeface="Trebuchet MS"/>
              <a:cs typeface="Trebuchet MS"/>
            </a:endParaRPr>
          </a:p>
          <a:p>
            <a:pPr marL="342900" indent="-342900" algn="just">
              <a:lnSpc>
                <a:spcPct val="80000"/>
              </a:lnSpc>
              <a:spcBef>
                <a:spcPct val="20000"/>
              </a:spcBef>
              <a:buClr>
                <a:srgbClr val="BF006A"/>
              </a:buClr>
              <a:buFont typeface="Wingdings" charset="2"/>
              <a:buChar char="§"/>
            </a:pPr>
            <a:r>
              <a:rPr lang="lt-LT" sz="2200" dirty="0">
                <a:solidFill>
                  <a:schemeClr val="bg1">
                    <a:lumMod val="50000"/>
                  </a:schemeClr>
                </a:solidFill>
                <a:latin typeface="Trebuchet MS"/>
                <a:cs typeface="Trebuchet MS"/>
              </a:rPr>
              <a:t>Pacientai turi teisę žinoti apie skirtingų vaistinių preparatų pranašumus ir trūkumus bei jų saugumo pobūdį. </a:t>
            </a:r>
          </a:p>
        </p:txBody>
      </p:sp>
    </p:spTree>
    <p:extLst>
      <p:ext uri="{BB962C8B-B14F-4D97-AF65-F5344CB8AC3E}">
        <p14:creationId xmlns:p14="http://schemas.microsoft.com/office/powerpoint/2010/main" xmlns="" val="16246795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IFPA Pozicija dėl Biologinių vaistų Vartojimo</a:t>
            </a:r>
            <a:endParaRPr lang="en-US" dirty="0"/>
          </a:p>
        </p:txBody>
      </p:sp>
      <p:sp>
        <p:nvSpPr>
          <p:cNvPr id="3" name="Content Placeholder 2"/>
          <p:cNvSpPr>
            <a:spLocks noGrp="1"/>
          </p:cNvSpPr>
          <p:nvPr>
            <p:ph idx="1"/>
          </p:nvPr>
        </p:nvSpPr>
        <p:spPr/>
        <p:txBody>
          <a:bodyPr>
            <a:normAutofit fontScale="92500" lnSpcReduction="10000"/>
          </a:bodyPr>
          <a:lstStyle/>
          <a:p>
            <a:pPr lvl="0"/>
            <a:r>
              <a:rPr lang="lt-LT" sz="2400" dirty="0"/>
              <a:t>IFPA sutinka, kad panašūs biologiniai preparatai yra svarbūs sveikatos priežiūros sistemai ir visuomenei. Be to, IFPA pripažįsta panašių biologinių preparatų kokybę, saugumą ir veiksmingumą, kai jie registruoti laikantis Europos Sąjungos teisės aktų reikalavimų. </a:t>
            </a:r>
            <a:endParaRPr lang="en-US" sz="2400" dirty="0"/>
          </a:p>
          <a:p>
            <a:endParaRPr lang="en-US" sz="2400" dirty="0"/>
          </a:p>
          <a:p>
            <a:r>
              <a:rPr lang="lt-LT" sz="2400" dirty="0" smtClean="0"/>
              <a:t>IFPA </a:t>
            </a:r>
            <a:r>
              <a:rPr lang="lt-LT" sz="2400" dirty="0"/>
              <a:t>yra atvira diskusijoms, kad būtų sukurtos taisyklės, skatinančios sąžiningą konkurenciją ir saugių biologinių preparatų prieinamumą pacientams. Taip pat reikia užtikrinti tokią rinkos aplinką, kad būtų skatinamos pagrįstos mokslinių tyrimų iniciatyvos kuriant pacientams ir visuomenei svarbių ligų prevencijos ir gydymo galimybes.</a:t>
            </a:r>
            <a:endParaRPr lang="en-US" sz="2400" dirty="0"/>
          </a:p>
          <a:p>
            <a:endParaRPr lang="en-US" dirty="0"/>
          </a:p>
        </p:txBody>
      </p:sp>
    </p:spTree>
    <p:extLst>
      <p:ext uri="{BB962C8B-B14F-4D97-AF65-F5344CB8AC3E}">
        <p14:creationId xmlns:p14="http://schemas.microsoft.com/office/powerpoint/2010/main" xmlns="" val="9146874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FPA">
      <a:dk1>
        <a:srgbClr val="666666"/>
      </a:dk1>
      <a:lt1>
        <a:sysClr val="window" lastClr="FFFFFF"/>
      </a:lt1>
      <a:dk2>
        <a:srgbClr val="005C80"/>
      </a:dk2>
      <a:lt2>
        <a:srgbClr val="EEECE1"/>
      </a:lt2>
      <a:accent1>
        <a:srgbClr val="005C80"/>
      </a:accent1>
      <a:accent2>
        <a:srgbClr val="BF006A"/>
      </a:accent2>
      <a:accent3>
        <a:srgbClr val="14007F"/>
      </a:accent3>
      <a:accent4>
        <a:srgbClr val="005CA5"/>
      </a:accent4>
      <a:accent5>
        <a:srgbClr val="001D80"/>
      </a:accent5>
      <a:accent6>
        <a:srgbClr val="F79646"/>
      </a:accent6>
      <a:hlink>
        <a:srgbClr val="000055"/>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6111</TotalTime>
  <Words>764</Words>
  <Application>Microsoft Office PowerPoint</Application>
  <PresentationFormat>On-screen Show (4:3)</PresentationFormat>
  <Paragraphs>44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IFPA Pozicija DĖl Biologinių Vaistų Vartojimo  Pacientų ir pacientų organizacijų teisės Lietuvoje   skirta Europos pacientų teisių dienai paminėti 2016-04-27 Vilnius   Jolanta Zaikauskienė IFPA  Biologinių vaistų komitetas</vt:lpstr>
      <vt:lpstr>Nariai: 17 inovatyvius vaistus kuriančių kompanijų</vt:lpstr>
      <vt:lpstr>IFPA Pozicija dėl Biologinių vaistų Vartojimo</vt:lpstr>
      <vt:lpstr>Panašūs biologiniai vaistiniai preparatai </vt:lpstr>
      <vt:lpstr>Panašūs biologiniai vaistiniai preparatai </vt:lpstr>
      <vt:lpstr>Slide 6</vt:lpstr>
      <vt:lpstr>Farmakologinio budrumo užtikrinimo poreikis  </vt:lpstr>
      <vt:lpstr>Slide 8</vt:lpstr>
      <vt:lpstr>IFPA Pozicija dėl Biologinių vaistų Vartojimo</vt:lpstr>
      <vt:lpstr>Lietuvos Gydytojų specialistų pozicija ir rekomendacijos dėl biologinių vaistų vartojimo</vt:lpstr>
      <vt:lpstr>Ačiū už dėmesį</vt:lpstr>
      <vt:lpstr>Literatūros sąrašas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Andrius</dc:creator>
  <cp:lastModifiedBy>x</cp:lastModifiedBy>
  <cp:revision>396</cp:revision>
  <cp:lastPrinted>2014-05-06T08:24:55Z</cp:lastPrinted>
  <dcterms:created xsi:type="dcterms:W3CDTF">2013-11-11T08:24:20Z</dcterms:created>
  <dcterms:modified xsi:type="dcterms:W3CDTF">2016-05-01T18:32:08Z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